
<file path=[Content_Types].xml><?xml version="1.0" encoding="utf-8"?>
<Types xmlns="http://schemas.openxmlformats.org/package/2006/content-types">
  <Default Extension="png" ContentType="image/png"/>
  <Default Extension="emf" ContentType="image/x-emf"/>
  <Default Extension="rels" ContentType="application/vnd.openxmlformats-package.relationships+xml"/>
  <Default Extension="xml" ContentType="application/xml"/>
  <Default Extension="docx" ContentType="application/vnd.openxmlformats-officedocument.wordprocessingml.document"/>
  <Default Extension="vml" ContentType="application/vnd.openxmlformats-officedocument.vmlDrawing"/>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style1.xml" ContentType="application/vnd.ms-office.chartstyle+xml"/>
  <Override PartName="/ppt/charts/colors1.xml" ContentType="application/vnd.ms-office.chartcolorstyle+xml"/>
  <Override PartName="/ppt/charts/chart5.xml" ContentType="application/vnd.openxmlformats-officedocument.drawingml.chart+xml"/>
  <Override PartName="/ppt/charts/chart6.xml" ContentType="application/vnd.openxmlformats-officedocument.drawingml.chart+xml"/>
  <Override PartName="/ppt/charts/chart7.xml" ContentType="application/vnd.openxmlformats-officedocument.drawingml.chart+xml"/>
  <Override PartName="/ppt/charts/chart8.xml" ContentType="application/vnd.openxmlformats-officedocument.drawingml.char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aveSubsetFonts="1">
  <p:sldMasterIdLst>
    <p:sldMasterId id="2147483648" r:id="rId1"/>
  </p:sldMasterIdLst>
  <p:notesMasterIdLst>
    <p:notesMasterId r:id="rId16"/>
  </p:notesMasterIdLst>
  <p:handoutMasterIdLst>
    <p:handoutMasterId r:id="rId17"/>
  </p:handoutMasterIdLst>
  <p:sldIdLst>
    <p:sldId id="288" r:id="rId2"/>
    <p:sldId id="291" r:id="rId3"/>
    <p:sldId id="280" r:id="rId4"/>
    <p:sldId id="281" r:id="rId5"/>
    <p:sldId id="286" r:id="rId6"/>
    <p:sldId id="287" r:id="rId7"/>
    <p:sldId id="285" r:id="rId8"/>
    <p:sldId id="273" r:id="rId9"/>
    <p:sldId id="274" r:id="rId10"/>
    <p:sldId id="284" r:id="rId11"/>
    <p:sldId id="290" r:id="rId12"/>
    <p:sldId id="292" r:id="rId13"/>
    <p:sldId id="295" r:id="rId14"/>
    <p:sldId id="266" r:id="rId15"/>
  </p:sldIdLst>
  <p:sldSz cx="9144000" cy="5143500" type="screen16x9"/>
  <p:notesSz cx="5765800" cy="3244850"/>
  <p:defaultTextStyle>
    <a:defPPr>
      <a:defRPr lang="ru-RU"/>
    </a:defPPr>
    <a:lvl1pPr marL="0" algn="l" defTabSz="1449150" rtl="0" eaLnBrk="1" latinLnBrk="0" hangingPunct="1">
      <a:defRPr sz="2900" kern="1200">
        <a:solidFill>
          <a:schemeClr val="tx1"/>
        </a:solidFill>
        <a:latin typeface="+mn-lt"/>
        <a:ea typeface="+mn-ea"/>
        <a:cs typeface="+mn-cs"/>
      </a:defRPr>
    </a:lvl1pPr>
    <a:lvl2pPr marL="724575" algn="l" defTabSz="1449150" rtl="0" eaLnBrk="1" latinLnBrk="0" hangingPunct="1">
      <a:defRPr sz="2900" kern="1200">
        <a:solidFill>
          <a:schemeClr val="tx1"/>
        </a:solidFill>
        <a:latin typeface="+mn-lt"/>
        <a:ea typeface="+mn-ea"/>
        <a:cs typeface="+mn-cs"/>
      </a:defRPr>
    </a:lvl2pPr>
    <a:lvl3pPr marL="1449150" algn="l" defTabSz="1449150" rtl="0" eaLnBrk="1" latinLnBrk="0" hangingPunct="1">
      <a:defRPr sz="2900" kern="1200">
        <a:solidFill>
          <a:schemeClr val="tx1"/>
        </a:solidFill>
        <a:latin typeface="+mn-lt"/>
        <a:ea typeface="+mn-ea"/>
        <a:cs typeface="+mn-cs"/>
      </a:defRPr>
    </a:lvl3pPr>
    <a:lvl4pPr marL="2173724" algn="l" defTabSz="1449150" rtl="0" eaLnBrk="1" latinLnBrk="0" hangingPunct="1">
      <a:defRPr sz="2900" kern="1200">
        <a:solidFill>
          <a:schemeClr val="tx1"/>
        </a:solidFill>
        <a:latin typeface="+mn-lt"/>
        <a:ea typeface="+mn-ea"/>
        <a:cs typeface="+mn-cs"/>
      </a:defRPr>
    </a:lvl4pPr>
    <a:lvl5pPr marL="2898298" algn="l" defTabSz="1449150" rtl="0" eaLnBrk="1" latinLnBrk="0" hangingPunct="1">
      <a:defRPr sz="2900" kern="1200">
        <a:solidFill>
          <a:schemeClr val="tx1"/>
        </a:solidFill>
        <a:latin typeface="+mn-lt"/>
        <a:ea typeface="+mn-ea"/>
        <a:cs typeface="+mn-cs"/>
      </a:defRPr>
    </a:lvl5pPr>
    <a:lvl6pPr marL="3622872" algn="l" defTabSz="1449150" rtl="0" eaLnBrk="1" latinLnBrk="0" hangingPunct="1">
      <a:defRPr sz="2900" kern="1200">
        <a:solidFill>
          <a:schemeClr val="tx1"/>
        </a:solidFill>
        <a:latin typeface="+mn-lt"/>
        <a:ea typeface="+mn-ea"/>
        <a:cs typeface="+mn-cs"/>
      </a:defRPr>
    </a:lvl6pPr>
    <a:lvl7pPr marL="4347447" algn="l" defTabSz="1449150" rtl="0" eaLnBrk="1" latinLnBrk="0" hangingPunct="1">
      <a:defRPr sz="2900" kern="1200">
        <a:solidFill>
          <a:schemeClr val="tx1"/>
        </a:solidFill>
        <a:latin typeface="+mn-lt"/>
        <a:ea typeface="+mn-ea"/>
        <a:cs typeface="+mn-cs"/>
      </a:defRPr>
    </a:lvl7pPr>
    <a:lvl8pPr marL="5072022" algn="l" defTabSz="1449150" rtl="0" eaLnBrk="1" latinLnBrk="0" hangingPunct="1">
      <a:defRPr sz="2900" kern="1200">
        <a:solidFill>
          <a:schemeClr val="tx1"/>
        </a:solidFill>
        <a:latin typeface="+mn-lt"/>
        <a:ea typeface="+mn-ea"/>
        <a:cs typeface="+mn-cs"/>
      </a:defRPr>
    </a:lvl8pPr>
    <a:lvl9pPr marL="5796597" algn="l" defTabSz="1449150" rtl="0" eaLnBrk="1" latinLnBrk="0" hangingPunct="1">
      <a:defRPr sz="29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565" userDrawn="1">
          <p15:clr>
            <a:srgbClr val="A4A3A4"/>
          </p15:clr>
        </p15:guide>
        <p15:guide id="2" pos="3411"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1437F"/>
    <a:srgbClr val="003B59"/>
    <a:srgbClr val="66CCFF"/>
    <a:srgbClr val="E6E6E6"/>
    <a:srgbClr val="DDDDDD"/>
    <a:srgbClr val="99CCFF"/>
    <a:srgbClr val="4978B1"/>
    <a:srgbClr val="FCFCFC"/>
    <a:srgbClr val="ECD6A5"/>
    <a:srgbClr val="C1922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Средний стиль 2 — акцент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569" autoAdjust="0"/>
    <p:restoredTop sz="90033" autoAdjust="0"/>
  </p:normalViewPr>
  <p:slideViewPr>
    <p:cSldViewPr>
      <p:cViewPr varScale="1">
        <p:scale>
          <a:sx n="137" d="100"/>
          <a:sy n="137" d="100"/>
        </p:scale>
        <p:origin x="870" y="114"/>
      </p:cViewPr>
      <p:guideLst>
        <p:guide orient="horz" pos="4565"/>
        <p:guide pos="3411"/>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charts/_rels/chart1.xml.rels><?xml version="1.0" encoding="UTF-8" standalone="yes"?>
<Relationships xmlns="http://schemas.openxmlformats.org/package/2006/relationships"><Relationship Id="rId1" Type="http://schemas.openxmlformats.org/officeDocument/2006/relationships/package" Target="../embeddings/_____Microsoft_Excel1.xlsx"/></Relationships>
</file>

<file path=ppt/charts/_rels/chart2.xml.rels><?xml version="1.0" encoding="UTF-8" standalone="yes"?>
<Relationships xmlns="http://schemas.openxmlformats.org/package/2006/relationships"><Relationship Id="rId1" Type="http://schemas.openxmlformats.org/officeDocument/2006/relationships/package" Target="../embeddings/_____Microsoft_Excel3.xlsx"/></Relationships>
</file>

<file path=ppt/charts/_rels/chart3.xml.rels><?xml version="1.0" encoding="UTF-8" standalone="yes"?>
<Relationships xmlns="http://schemas.openxmlformats.org/package/2006/relationships"><Relationship Id="rId1" Type="http://schemas.openxmlformats.org/officeDocument/2006/relationships/package" Target="../embeddings/_____Microsoft_Excel4.xlsx"/></Relationships>
</file>

<file path=ppt/charts/_rels/chart4.xml.rels><?xml version="1.0" encoding="UTF-8" standalone="yes"?>
<Relationships xmlns="http://schemas.openxmlformats.org/package/2006/relationships"><Relationship Id="rId3" Type="http://schemas.openxmlformats.org/officeDocument/2006/relationships/package" Target="../embeddings/_____Microsoft_Excel5.xlsx"/><Relationship Id="rId2" Type="http://schemas.microsoft.com/office/2011/relationships/chartColorStyle" Target="colors1.xml"/><Relationship Id="rId1" Type="http://schemas.microsoft.com/office/2011/relationships/chartStyle" Target="style1.xml"/></Relationships>
</file>

<file path=ppt/charts/_rels/chart5.xml.rels><?xml version="1.0" encoding="UTF-8" standalone="yes"?>
<Relationships xmlns="http://schemas.openxmlformats.org/package/2006/relationships"><Relationship Id="rId1" Type="http://schemas.openxmlformats.org/officeDocument/2006/relationships/package" Target="../embeddings/_____Microsoft_Excel6.xlsx"/></Relationships>
</file>

<file path=ppt/charts/_rels/chart6.xml.rels><?xml version="1.0" encoding="UTF-8" standalone="yes"?>
<Relationships xmlns="http://schemas.openxmlformats.org/package/2006/relationships"><Relationship Id="rId1" Type="http://schemas.openxmlformats.org/officeDocument/2006/relationships/package" Target="../embeddings/_____Microsoft_Excel7.xlsx"/></Relationships>
</file>

<file path=ppt/charts/_rels/chart7.xml.rels><?xml version="1.0" encoding="UTF-8" standalone="yes"?>
<Relationships xmlns="http://schemas.openxmlformats.org/package/2006/relationships"><Relationship Id="rId1" Type="http://schemas.openxmlformats.org/officeDocument/2006/relationships/package" Target="../embeddings/_____Microsoft_Excel8.xlsx"/></Relationships>
</file>

<file path=ppt/charts/_rels/chart8.xml.rels><?xml version="1.0" encoding="UTF-8" standalone="yes"?>
<Relationships xmlns="http://schemas.openxmlformats.org/package/2006/relationships"><Relationship Id="rId1" Type="http://schemas.openxmlformats.org/officeDocument/2006/relationships/package" Target="../embeddings/_____Microsoft_Excel9.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03"/>
    </mc:Choice>
    <mc:Fallback>
      <c:style val="3"/>
    </mc:Fallback>
  </mc:AlternateContent>
  <c:chart>
    <c:title>
      <c:tx>
        <c:rich>
          <a:bodyPr rot="0" spcFirstLastPara="1" vertOverflow="ellipsis" vert="horz" wrap="square" anchor="ctr" anchorCtr="1"/>
          <a:lstStyle/>
          <a:p>
            <a:pPr>
              <a:defRPr sz="1100" b="0" i="0" u="none" strike="noStrike" kern="1200" spc="0" baseline="0">
                <a:solidFill>
                  <a:schemeClr val="tx1">
                    <a:lumMod val="65000"/>
                    <a:lumOff val="35000"/>
                  </a:schemeClr>
                </a:solidFill>
                <a:latin typeface="+mn-lt"/>
                <a:ea typeface="+mn-ea"/>
                <a:cs typeface="+mn-cs"/>
              </a:defRPr>
            </a:pPr>
            <a:r>
              <a:rPr lang="ru-RU" sz="1100" dirty="0"/>
              <a:t>Диаграмма</a:t>
            </a:r>
          </a:p>
        </c:rich>
      </c:tx>
      <c:layout/>
      <c:overlay val="0"/>
      <c:spPr>
        <a:noFill/>
        <a:ln>
          <a:noFill/>
        </a:ln>
        <a:effectLst/>
      </c:spPr>
    </c:title>
    <c:autoTitleDeleted val="0"/>
    <c:plotArea>
      <c:layout/>
      <c:pieChart>
        <c:varyColors val="1"/>
        <c:dLbls>
          <c:showLegendKey val="0"/>
          <c:showVal val="0"/>
          <c:showCatName val="0"/>
          <c:showSerName val="0"/>
          <c:showPercent val="0"/>
          <c:showBubbleSize val="0"/>
          <c:showLeaderLines val="0"/>
        </c:dLbls>
        <c:firstSliceAng val="0"/>
      </c:pieChart>
      <c:spPr>
        <a:noFill/>
        <a:ln>
          <a:noFill/>
        </a:ln>
        <a:effectLst/>
      </c:spPr>
    </c:plotArea>
    <c:legend>
      <c:legendPos val="l"/>
      <c:layout>
        <c:manualLayout>
          <c:xMode val="edge"/>
          <c:yMode val="edge"/>
          <c:x val="3.8892539611394314E-2"/>
          <c:y val="0.37853958879848731"/>
          <c:w val="0.23584606443672951"/>
          <c:h val="0.35118080615737002"/>
        </c:manualLayout>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ru-RU"/>
        </a:p>
      </c:txPr>
    </c:legend>
    <c:plotVisOnly val="1"/>
    <c:dispBlanksAs val="zero"/>
    <c:showDLblsOverMax val="0"/>
  </c:chart>
  <c:spPr>
    <a:noFill/>
    <a:ln>
      <a:noFill/>
    </a:ln>
    <a:effectLst/>
  </c:spPr>
  <c:txPr>
    <a:bodyPr/>
    <a:lstStyle/>
    <a:p>
      <a:pPr>
        <a:defRPr/>
      </a:pPr>
      <a:endParaRPr lang="ru-RU"/>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03"/>
    </mc:Choice>
    <mc:Fallback>
      <c:style val="3"/>
    </mc:Fallback>
  </mc:AlternateContent>
  <c:chart>
    <c:title>
      <c:tx>
        <c:rich>
          <a:bodyPr rot="0" spcFirstLastPara="1" vertOverflow="ellipsis" vert="horz" wrap="square" anchor="ctr" anchorCtr="1"/>
          <a:lstStyle/>
          <a:p>
            <a:pPr>
              <a:defRPr sz="1100" b="0" i="0" u="none" strike="noStrike" kern="1200" spc="0" baseline="0">
                <a:solidFill>
                  <a:schemeClr val="tx1">
                    <a:lumMod val="65000"/>
                    <a:lumOff val="35000"/>
                  </a:schemeClr>
                </a:solidFill>
                <a:latin typeface="+mn-lt"/>
                <a:ea typeface="+mn-ea"/>
                <a:cs typeface="+mn-cs"/>
              </a:defRPr>
            </a:pPr>
            <a:r>
              <a:rPr lang="ru-RU" sz="1100" dirty="0"/>
              <a:t>Диаграмма</a:t>
            </a:r>
          </a:p>
        </c:rich>
      </c:tx>
      <c:layout/>
      <c:overlay val="0"/>
      <c:spPr>
        <a:noFill/>
        <a:ln>
          <a:noFill/>
        </a:ln>
        <a:effectLst/>
      </c:spPr>
    </c:title>
    <c:autoTitleDeleted val="0"/>
    <c:plotArea>
      <c:layout/>
      <c:pieChart>
        <c:varyColors val="1"/>
        <c:dLbls>
          <c:showLegendKey val="0"/>
          <c:showVal val="0"/>
          <c:showCatName val="0"/>
          <c:showSerName val="0"/>
          <c:showPercent val="0"/>
          <c:showBubbleSize val="0"/>
          <c:showLeaderLines val="0"/>
        </c:dLbls>
        <c:firstSliceAng val="0"/>
      </c:pieChart>
      <c:spPr>
        <a:noFill/>
        <a:ln>
          <a:noFill/>
        </a:ln>
        <a:effectLst/>
      </c:spPr>
    </c:plotArea>
    <c:legend>
      <c:legendPos val="l"/>
      <c:layout>
        <c:manualLayout>
          <c:xMode val="edge"/>
          <c:yMode val="edge"/>
          <c:x val="3.8892539611394314E-2"/>
          <c:y val="0.37853958879848731"/>
          <c:w val="0.23584606443672945"/>
          <c:h val="0.35118080615736991"/>
        </c:manualLayout>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ru-RU"/>
        </a:p>
      </c:txPr>
    </c:legend>
    <c:plotVisOnly val="1"/>
    <c:dispBlanksAs val="zero"/>
    <c:showDLblsOverMax val="0"/>
  </c:chart>
  <c:spPr>
    <a:noFill/>
    <a:ln>
      <a:noFill/>
    </a:ln>
    <a:effectLst/>
  </c:spPr>
  <c:txPr>
    <a:bodyPr/>
    <a:lstStyle/>
    <a:p>
      <a:pPr>
        <a:defRPr/>
      </a:pPr>
      <a:endParaRPr lang="ru-RU"/>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03"/>
    </mc:Choice>
    <mc:Fallback>
      <c:style val="3"/>
    </mc:Fallback>
  </mc:AlternateContent>
  <c:chart>
    <c:title>
      <c:tx>
        <c:rich>
          <a:bodyPr rot="0" spcFirstLastPara="1" vertOverflow="ellipsis" vert="horz" wrap="square" anchor="ctr" anchorCtr="1"/>
          <a:lstStyle/>
          <a:p>
            <a:pPr>
              <a:defRPr sz="1100" b="0" i="0" u="none" strike="noStrike" kern="1200" spc="0" baseline="0">
                <a:solidFill>
                  <a:schemeClr val="tx1">
                    <a:lumMod val="65000"/>
                    <a:lumOff val="35000"/>
                  </a:schemeClr>
                </a:solidFill>
                <a:latin typeface="+mn-lt"/>
                <a:ea typeface="+mn-ea"/>
                <a:cs typeface="+mn-cs"/>
              </a:defRPr>
            </a:pPr>
            <a:r>
              <a:rPr lang="ru-RU" sz="1100" dirty="0"/>
              <a:t>Диаграмма</a:t>
            </a:r>
          </a:p>
        </c:rich>
      </c:tx>
      <c:layout/>
      <c:overlay val="0"/>
      <c:spPr>
        <a:noFill/>
        <a:ln>
          <a:noFill/>
        </a:ln>
        <a:effectLst/>
      </c:spPr>
    </c:title>
    <c:autoTitleDeleted val="0"/>
    <c:plotArea>
      <c:layout/>
      <c:pieChart>
        <c:varyColors val="1"/>
        <c:dLbls>
          <c:showLegendKey val="0"/>
          <c:showVal val="0"/>
          <c:showCatName val="0"/>
          <c:showSerName val="0"/>
          <c:showPercent val="0"/>
          <c:showBubbleSize val="0"/>
          <c:showLeaderLines val="0"/>
        </c:dLbls>
        <c:firstSliceAng val="0"/>
      </c:pieChart>
      <c:spPr>
        <a:noFill/>
        <a:ln>
          <a:noFill/>
        </a:ln>
        <a:effectLst/>
      </c:spPr>
    </c:plotArea>
    <c:legend>
      <c:legendPos val="l"/>
      <c:layout>
        <c:manualLayout>
          <c:xMode val="edge"/>
          <c:yMode val="edge"/>
          <c:x val="3.8892539611394314E-2"/>
          <c:y val="0.37853958879848731"/>
          <c:w val="0.23584606443672945"/>
          <c:h val="0.35118080615736991"/>
        </c:manualLayout>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ru-RU"/>
        </a:p>
      </c:txPr>
    </c:legend>
    <c:plotVisOnly val="1"/>
    <c:dispBlanksAs val="zero"/>
    <c:showDLblsOverMax val="0"/>
  </c:chart>
  <c:spPr>
    <a:noFill/>
    <a:ln>
      <a:noFill/>
    </a:ln>
    <a:effectLst/>
  </c:spPr>
  <c:txPr>
    <a:bodyPr/>
    <a:lstStyle/>
    <a:p>
      <a:pPr>
        <a:defRPr/>
      </a:pPr>
      <a:endParaRPr lang="ru-RU"/>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03"/>
    </mc:Choice>
    <mc:Fallback>
      <c:style val="3"/>
    </mc:Fallback>
  </mc:AlternateContent>
  <c:chart>
    <c:title>
      <c:tx>
        <c:rich>
          <a:bodyPr rot="0" spcFirstLastPara="1" vertOverflow="ellipsis" vert="horz" wrap="square" anchor="ctr" anchorCtr="1"/>
          <a:lstStyle/>
          <a:p>
            <a:pPr>
              <a:defRPr sz="1100" b="0" i="0" u="none" strike="noStrike" kern="1200" spc="0" baseline="0">
                <a:solidFill>
                  <a:schemeClr val="tx1">
                    <a:lumMod val="65000"/>
                    <a:lumOff val="35000"/>
                  </a:schemeClr>
                </a:solidFill>
                <a:latin typeface="+mn-lt"/>
                <a:ea typeface="+mn-ea"/>
                <a:cs typeface="+mn-cs"/>
              </a:defRPr>
            </a:pPr>
            <a:r>
              <a:rPr lang="ru-RU" sz="1100" dirty="0"/>
              <a:t>Диаграмма</a:t>
            </a:r>
          </a:p>
        </c:rich>
      </c:tx>
      <c:overlay val="0"/>
      <c:spPr>
        <a:noFill/>
        <a:ln>
          <a:noFill/>
        </a:ln>
        <a:effectLst/>
      </c:spPr>
      <c:txPr>
        <a:bodyPr rot="0" spcFirstLastPara="1" vertOverflow="ellipsis" vert="horz" wrap="square" anchor="ctr" anchorCtr="1"/>
        <a:lstStyle/>
        <a:p>
          <a:pPr>
            <a:defRPr sz="1100" b="0" i="0" u="none" strike="noStrike" kern="1200" spc="0" baseline="0">
              <a:solidFill>
                <a:schemeClr val="tx1">
                  <a:lumMod val="65000"/>
                  <a:lumOff val="35000"/>
                </a:schemeClr>
              </a:solidFill>
              <a:latin typeface="+mn-lt"/>
              <a:ea typeface="+mn-ea"/>
              <a:cs typeface="+mn-cs"/>
            </a:defRPr>
          </a:pPr>
          <a:endParaRPr lang="ru-RU"/>
        </a:p>
      </c:txPr>
    </c:title>
    <c:autoTitleDeleted val="0"/>
    <c:plotArea>
      <c:layout/>
      <c:pieChart>
        <c:varyColors val="1"/>
        <c:dLbls>
          <c:showLegendKey val="0"/>
          <c:showVal val="0"/>
          <c:showCatName val="0"/>
          <c:showSerName val="0"/>
          <c:showPercent val="0"/>
          <c:showBubbleSize val="0"/>
          <c:showLeaderLines val="0"/>
        </c:dLbls>
        <c:firstSliceAng val="0"/>
      </c:pieChart>
      <c:spPr>
        <a:noFill/>
        <a:ln>
          <a:noFill/>
        </a:ln>
        <a:effectLst/>
      </c:spPr>
    </c:plotArea>
    <c:legend>
      <c:legendPos val="l"/>
      <c:layout>
        <c:manualLayout>
          <c:xMode val="edge"/>
          <c:yMode val="edge"/>
          <c:x val="3.8892539611394314E-2"/>
          <c:y val="0.37853958879848731"/>
          <c:w val="0.23584606443672945"/>
          <c:h val="0.35118080615736991"/>
        </c:manualLayout>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ru-RU"/>
        </a:p>
      </c:txPr>
    </c:legend>
    <c:plotVisOnly val="1"/>
    <c:dispBlanksAs val="zero"/>
    <c:showDLblsOverMax val="0"/>
  </c:chart>
  <c:spPr>
    <a:noFill/>
    <a:ln>
      <a:noFill/>
    </a:ln>
    <a:effectLst/>
  </c:spPr>
  <c:txPr>
    <a:bodyPr/>
    <a:lstStyle/>
    <a:p>
      <a:pPr>
        <a:defRPr/>
      </a:pPr>
      <a:endParaRPr lang="ru-RU"/>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03"/>
    </mc:Choice>
    <mc:Fallback>
      <c:style val="3"/>
    </mc:Fallback>
  </mc:AlternateContent>
  <c:chart>
    <c:title>
      <c:tx>
        <c:rich>
          <a:bodyPr rot="0" spcFirstLastPara="1" vertOverflow="ellipsis" vert="horz" wrap="square" anchor="ctr" anchorCtr="1"/>
          <a:lstStyle/>
          <a:p>
            <a:pPr>
              <a:defRPr sz="1100" b="0" i="0" u="none" strike="noStrike" kern="1200" spc="0" baseline="0">
                <a:solidFill>
                  <a:schemeClr val="tx1">
                    <a:lumMod val="65000"/>
                    <a:lumOff val="35000"/>
                  </a:schemeClr>
                </a:solidFill>
                <a:latin typeface="+mn-lt"/>
                <a:ea typeface="+mn-ea"/>
                <a:cs typeface="+mn-cs"/>
              </a:defRPr>
            </a:pPr>
            <a:r>
              <a:rPr lang="ru-RU" sz="1100" dirty="0"/>
              <a:t>Диаграмма</a:t>
            </a:r>
          </a:p>
        </c:rich>
      </c:tx>
      <c:layout/>
      <c:overlay val="0"/>
      <c:spPr>
        <a:noFill/>
        <a:ln>
          <a:noFill/>
        </a:ln>
        <a:effectLst/>
      </c:spPr>
    </c:title>
    <c:autoTitleDeleted val="0"/>
    <c:plotArea>
      <c:layout/>
      <c:pieChart>
        <c:varyColors val="1"/>
        <c:dLbls>
          <c:showLegendKey val="0"/>
          <c:showVal val="0"/>
          <c:showCatName val="0"/>
          <c:showSerName val="0"/>
          <c:showPercent val="0"/>
          <c:showBubbleSize val="0"/>
          <c:showLeaderLines val="0"/>
        </c:dLbls>
        <c:firstSliceAng val="0"/>
      </c:pieChart>
      <c:spPr>
        <a:noFill/>
        <a:ln>
          <a:noFill/>
        </a:ln>
        <a:effectLst/>
      </c:spPr>
    </c:plotArea>
    <c:legend>
      <c:legendPos val="l"/>
      <c:layout>
        <c:manualLayout>
          <c:xMode val="edge"/>
          <c:yMode val="edge"/>
          <c:x val="3.8892539611394314E-2"/>
          <c:y val="0.37853958879848731"/>
          <c:w val="0.23584606443672945"/>
          <c:h val="0.35118080615736991"/>
        </c:manualLayout>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ru-RU"/>
        </a:p>
      </c:txPr>
    </c:legend>
    <c:plotVisOnly val="1"/>
    <c:dispBlanksAs val="zero"/>
    <c:showDLblsOverMax val="0"/>
  </c:chart>
  <c:spPr>
    <a:noFill/>
    <a:ln>
      <a:noFill/>
    </a:ln>
    <a:effectLst/>
  </c:spPr>
  <c:txPr>
    <a:bodyPr/>
    <a:lstStyle/>
    <a:p>
      <a:pPr>
        <a:defRPr/>
      </a:pPr>
      <a:endParaRPr lang="ru-RU"/>
    </a:p>
  </c:tx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03"/>
    </mc:Choice>
    <mc:Fallback>
      <c:style val="3"/>
    </mc:Fallback>
  </mc:AlternateContent>
  <c:chart>
    <c:title>
      <c:tx>
        <c:rich>
          <a:bodyPr rot="0" spcFirstLastPara="1" vertOverflow="ellipsis" vert="horz" wrap="square" anchor="ctr" anchorCtr="1"/>
          <a:lstStyle/>
          <a:p>
            <a:pPr>
              <a:defRPr sz="1100" b="0" i="0" u="none" strike="noStrike" kern="1200" spc="0" baseline="0">
                <a:solidFill>
                  <a:schemeClr val="tx1">
                    <a:lumMod val="65000"/>
                    <a:lumOff val="35000"/>
                  </a:schemeClr>
                </a:solidFill>
                <a:latin typeface="+mn-lt"/>
                <a:ea typeface="+mn-ea"/>
                <a:cs typeface="+mn-cs"/>
              </a:defRPr>
            </a:pPr>
            <a:r>
              <a:rPr lang="ru-RU" sz="1100" dirty="0"/>
              <a:t>Диаграмма</a:t>
            </a:r>
          </a:p>
        </c:rich>
      </c:tx>
      <c:layout/>
      <c:overlay val="0"/>
      <c:spPr>
        <a:noFill/>
        <a:ln>
          <a:noFill/>
        </a:ln>
        <a:effectLst/>
      </c:spPr>
    </c:title>
    <c:autoTitleDeleted val="0"/>
    <c:plotArea>
      <c:layout/>
      <c:pieChart>
        <c:varyColors val="1"/>
        <c:dLbls>
          <c:showLegendKey val="0"/>
          <c:showVal val="0"/>
          <c:showCatName val="0"/>
          <c:showSerName val="0"/>
          <c:showPercent val="0"/>
          <c:showBubbleSize val="0"/>
          <c:showLeaderLines val="0"/>
        </c:dLbls>
        <c:firstSliceAng val="0"/>
      </c:pieChart>
      <c:spPr>
        <a:noFill/>
        <a:ln>
          <a:noFill/>
        </a:ln>
        <a:effectLst/>
      </c:spPr>
    </c:plotArea>
    <c:legend>
      <c:legendPos val="l"/>
      <c:layout>
        <c:manualLayout>
          <c:xMode val="edge"/>
          <c:yMode val="edge"/>
          <c:x val="3.8892539611394314E-2"/>
          <c:y val="0.37853958879848731"/>
          <c:w val="0.23584606443672951"/>
          <c:h val="0.35118080615737002"/>
        </c:manualLayout>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ru-RU"/>
        </a:p>
      </c:txPr>
    </c:legend>
    <c:plotVisOnly val="1"/>
    <c:dispBlanksAs val="zero"/>
    <c:showDLblsOverMax val="0"/>
  </c:chart>
  <c:spPr>
    <a:noFill/>
    <a:ln>
      <a:noFill/>
    </a:ln>
    <a:effectLst/>
  </c:spPr>
  <c:txPr>
    <a:bodyPr/>
    <a:lstStyle/>
    <a:p>
      <a:pPr>
        <a:defRPr/>
      </a:pPr>
      <a:endParaRPr lang="ru-RU"/>
    </a:p>
  </c:txPr>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03"/>
    </mc:Choice>
    <mc:Fallback>
      <c:style val="3"/>
    </mc:Fallback>
  </mc:AlternateContent>
  <c:chart>
    <c:title>
      <c:tx>
        <c:rich>
          <a:bodyPr rot="0" spcFirstLastPara="1" vertOverflow="ellipsis" vert="horz" wrap="square" anchor="ctr" anchorCtr="1"/>
          <a:lstStyle/>
          <a:p>
            <a:pPr>
              <a:defRPr sz="1100" b="0" i="0" u="none" strike="noStrike" kern="1200" spc="0" baseline="0">
                <a:solidFill>
                  <a:schemeClr val="tx1">
                    <a:lumMod val="65000"/>
                    <a:lumOff val="35000"/>
                  </a:schemeClr>
                </a:solidFill>
                <a:latin typeface="+mn-lt"/>
                <a:ea typeface="+mn-ea"/>
                <a:cs typeface="+mn-cs"/>
              </a:defRPr>
            </a:pPr>
            <a:r>
              <a:rPr lang="ru-RU" sz="1100" dirty="0"/>
              <a:t>Диаграмма</a:t>
            </a:r>
          </a:p>
        </c:rich>
      </c:tx>
      <c:layout/>
      <c:overlay val="0"/>
      <c:spPr>
        <a:noFill/>
        <a:ln>
          <a:noFill/>
        </a:ln>
        <a:effectLst/>
      </c:spPr>
    </c:title>
    <c:autoTitleDeleted val="0"/>
    <c:plotArea>
      <c:layout/>
      <c:pieChart>
        <c:varyColors val="1"/>
        <c:dLbls>
          <c:showLegendKey val="0"/>
          <c:showVal val="0"/>
          <c:showCatName val="0"/>
          <c:showSerName val="0"/>
          <c:showPercent val="0"/>
          <c:showBubbleSize val="0"/>
          <c:showLeaderLines val="0"/>
        </c:dLbls>
        <c:firstSliceAng val="0"/>
      </c:pieChart>
      <c:spPr>
        <a:noFill/>
        <a:ln>
          <a:noFill/>
        </a:ln>
        <a:effectLst/>
      </c:spPr>
    </c:plotArea>
    <c:legend>
      <c:legendPos val="l"/>
      <c:layout>
        <c:manualLayout>
          <c:xMode val="edge"/>
          <c:yMode val="edge"/>
          <c:x val="3.8892539611394314E-2"/>
          <c:y val="0.37853958879848731"/>
          <c:w val="0.23584606443672956"/>
          <c:h val="0.35118080615737013"/>
        </c:manualLayout>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ru-RU"/>
        </a:p>
      </c:txPr>
    </c:legend>
    <c:plotVisOnly val="1"/>
    <c:dispBlanksAs val="zero"/>
    <c:showDLblsOverMax val="0"/>
  </c:chart>
  <c:spPr>
    <a:noFill/>
    <a:ln>
      <a:noFill/>
    </a:ln>
    <a:effectLst/>
  </c:spPr>
  <c:txPr>
    <a:bodyPr/>
    <a:lstStyle/>
    <a:p>
      <a:pPr>
        <a:defRPr/>
      </a:pPr>
      <a:endParaRPr lang="ru-RU"/>
    </a:p>
  </c:txPr>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03"/>
    </mc:Choice>
    <mc:Fallback>
      <c:style val="3"/>
    </mc:Fallback>
  </mc:AlternateContent>
  <c:chart>
    <c:title>
      <c:tx>
        <c:rich>
          <a:bodyPr rot="0" spcFirstLastPara="1" vertOverflow="ellipsis" vert="horz" wrap="square" anchor="ctr" anchorCtr="1"/>
          <a:lstStyle/>
          <a:p>
            <a:pPr>
              <a:defRPr sz="1100" b="0" i="0" u="none" strike="noStrike" kern="1200" spc="0" baseline="0">
                <a:solidFill>
                  <a:schemeClr val="tx1">
                    <a:lumMod val="65000"/>
                    <a:lumOff val="35000"/>
                  </a:schemeClr>
                </a:solidFill>
                <a:latin typeface="+mn-lt"/>
                <a:ea typeface="+mn-ea"/>
                <a:cs typeface="+mn-cs"/>
              </a:defRPr>
            </a:pPr>
            <a:r>
              <a:rPr lang="ru-RU" sz="1100" dirty="0"/>
              <a:t>Диаграмма</a:t>
            </a:r>
          </a:p>
        </c:rich>
      </c:tx>
      <c:layout/>
      <c:overlay val="0"/>
      <c:spPr>
        <a:noFill/>
        <a:ln>
          <a:noFill/>
        </a:ln>
        <a:effectLst/>
      </c:spPr>
    </c:title>
    <c:autoTitleDeleted val="0"/>
    <c:plotArea>
      <c:layout/>
      <c:pieChart>
        <c:varyColors val="1"/>
        <c:dLbls>
          <c:showLegendKey val="0"/>
          <c:showVal val="0"/>
          <c:showCatName val="0"/>
          <c:showSerName val="0"/>
          <c:showPercent val="0"/>
          <c:showBubbleSize val="0"/>
          <c:showLeaderLines val="0"/>
        </c:dLbls>
        <c:firstSliceAng val="0"/>
      </c:pieChart>
      <c:spPr>
        <a:noFill/>
        <a:ln>
          <a:noFill/>
        </a:ln>
        <a:effectLst/>
      </c:spPr>
    </c:plotArea>
    <c:legend>
      <c:legendPos val="l"/>
      <c:layout>
        <c:manualLayout>
          <c:xMode val="edge"/>
          <c:yMode val="edge"/>
          <c:x val="3.8892539611394314E-2"/>
          <c:y val="0.37853958879848731"/>
          <c:w val="0.23584606443672962"/>
          <c:h val="0.35118080615737035"/>
        </c:manualLayout>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ru-RU"/>
        </a:p>
      </c:txPr>
    </c:legend>
    <c:plotVisOnly val="1"/>
    <c:dispBlanksAs val="zero"/>
    <c:showDLblsOverMax val="0"/>
  </c:chart>
  <c:spPr>
    <a:noFill/>
    <a:ln>
      <a:noFill/>
    </a:ln>
    <a:effectLst/>
  </c:spPr>
  <c:txPr>
    <a:bodyPr/>
    <a:lstStyle/>
    <a:p>
      <a:pPr>
        <a:defRPr/>
      </a:pPr>
      <a:endParaRPr lang="ru-RU"/>
    </a:p>
  </c:txPr>
  <c:externalData r:id="rId1">
    <c:autoUpdate val="0"/>
  </c:externalData>
</c:chartSpace>
</file>

<file path=ppt/charts/colors1.xml><?xml version="1.0" encoding="utf-8"?>
<cs:colorStyle xmlns:cs="http://schemas.microsoft.com/office/drawing/2012/chartStyle" xmlns:a="http://schemas.openxmlformats.org/drawingml/2006/main" meth="withinLinearReversed" id="21">
  <a:schemeClr val="accent1"/>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rawings/_rels/vmlDrawing1.vml.rels><?xml version="1.0" encoding="UTF-8" standalone="yes"?>
<Relationships xmlns="http://schemas.openxmlformats.org/package/2006/relationships"><Relationship Id="rId1" Type="http://schemas.openxmlformats.org/officeDocument/2006/relationships/image" Target="../media/image3.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a:extLst>
              <a:ext uri="{FF2B5EF4-FFF2-40B4-BE49-F238E27FC236}">
                <a16:creationId xmlns="" xmlns:a16="http://schemas.microsoft.com/office/drawing/2014/main" id="{E30B252F-8492-4B2F-BA77-150FFEA8476E}"/>
              </a:ext>
            </a:extLst>
          </p:cNvPr>
          <p:cNvSpPr>
            <a:spLocks noGrp="1"/>
          </p:cNvSpPr>
          <p:nvPr>
            <p:ph type="hdr" sz="quarter"/>
          </p:nvPr>
        </p:nvSpPr>
        <p:spPr>
          <a:xfrm>
            <a:off x="0" y="0"/>
            <a:ext cx="2498725" cy="161925"/>
          </a:xfrm>
          <a:prstGeom prst="rect">
            <a:avLst/>
          </a:prstGeom>
        </p:spPr>
        <p:txBody>
          <a:bodyPr vert="horz" lIns="91440" tIns="45720" rIns="91440" bIns="45720" rtlCol="0"/>
          <a:lstStyle>
            <a:lvl1pPr algn="l">
              <a:defRPr sz="1200"/>
            </a:lvl1pPr>
          </a:lstStyle>
          <a:p>
            <a:endParaRPr lang="ru-RU"/>
          </a:p>
        </p:txBody>
      </p:sp>
      <p:sp>
        <p:nvSpPr>
          <p:cNvPr id="3" name="Дата 2">
            <a:extLst>
              <a:ext uri="{FF2B5EF4-FFF2-40B4-BE49-F238E27FC236}">
                <a16:creationId xmlns="" xmlns:a16="http://schemas.microsoft.com/office/drawing/2014/main" id="{C33C85C5-53C6-4F20-A46C-AE2DEDE0481A}"/>
              </a:ext>
            </a:extLst>
          </p:cNvPr>
          <p:cNvSpPr>
            <a:spLocks noGrp="1"/>
          </p:cNvSpPr>
          <p:nvPr>
            <p:ph type="dt" sz="quarter" idx="1"/>
          </p:nvPr>
        </p:nvSpPr>
        <p:spPr>
          <a:xfrm>
            <a:off x="3265488" y="0"/>
            <a:ext cx="2498725" cy="161925"/>
          </a:xfrm>
          <a:prstGeom prst="rect">
            <a:avLst/>
          </a:prstGeom>
        </p:spPr>
        <p:txBody>
          <a:bodyPr vert="horz" lIns="91440" tIns="45720" rIns="91440" bIns="45720" rtlCol="0"/>
          <a:lstStyle>
            <a:lvl1pPr algn="r">
              <a:defRPr sz="1200"/>
            </a:lvl1pPr>
          </a:lstStyle>
          <a:p>
            <a:fld id="{B319EF66-CBD7-4FA5-874F-C15789B8559E}" type="datetimeFigureOut">
              <a:rPr lang="ru-RU" smtClean="0"/>
              <a:pPr/>
              <a:t>07.07.2020</a:t>
            </a:fld>
            <a:endParaRPr lang="ru-RU"/>
          </a:p>
        </p:txBody>
      </p:sp>
      <p:sp>
        <p:nvSpPr>
          <p:cNvPr id="4" name="Нижний колонтитул 3">
            <a:extLst>
              <a:ext uri="{FF2B5EF4-FFF2-40B4-BE49-F238E27FC236}">
                <a16:creationId xmlns="" xmlns:a16="http://schemas.microsoft.com/office/drawing/2014/main" id="{DCB46D85-D407-4DF4-945D-6827D592EB9C}"/>
              </a:ext>
            </a:extLst>
          </p:cNvPr>
          <p:cNvSpPr>
            <a:spLocks noGrp="1"/>
          </p:cNvSpPr>
          <p:nvPr>
            <p:ph type="ftr" sz="quarter" idx="2"/>
          </p:nvPr>
        </p:nvSpPr>
        <p:spPr>
          <a:xfrm>
            <a:off x="0" y="3082925"/>
            <a:ext cx="2498725" cy="161925"/>
          </a:xfrm>
          <a:prstGeom prst="rect">
            <a:avLst/>
          </a:prstGeom>
        </p:spPr>
        <p:txBody>
          <a:bodyPr vert="horz" lIns="91440" tIns="45720" rIns="91440" bIns="45720" rtlCol="0" anchor="b"/>
          <a:lstStyle>
            <a:lvl1pPr algn="l">
              <a:defRPr sz="1200"/>
            </a:lvl1pPr>
          </a:lstStyle>
          <a:p>
            <a:endParaRPr lang="ru-RU"/>
          </a:p>
        </p:txBody>
      </p:sp>
      <p:sp>
        <p:nvSpPr>
          <p:cNvPr id="5" name="Номер слайда 4">
            <a:extLst>
              <a:ext uri="{FF2B5EF4-FFF2-40B4-BE49-F238E27FC236}">
                <a16:creationId xmlns="" xmlns:a16="http://schemas.microsoft.com/office/drawing/2014/main" id="{A525DC81-42C0-4D20-A881-B2050CF5607B}"/>
              </a:ext>
            </a:extLst>
          </p:cNvPr>
          <p:cNvSpPr>
            <a:spLocks noGrp="1"/>
          </p:cNvSpPr>
          <p:nvPr>
            <p:ph type="sldNum" sz="quarter" idx="3"/>
          </p:nvPr>
        </p:nvSpPr>
        <p:spPr>
          <a:xfrm>
            <a:off x="3265488" y="3082925"/>
            <a:ext cx="2498725" cy="161925"/>
          </a:xfrm>
          <a:prstGeom prst="rect">
            <a:avLst/>
          </a:prstGeom>
        </p:spPr>
        <p:txBody>
          <a:bodyPr vert="horz" lIns="91440" tIns="45720" rIns="91440" bIns="45720" rtlCol="0" anchor="b"/>
          <a:lstStyle>
            <a:lvl1pPr algn="r">
              <a:defRPr sz="1200"/>
            </a:lvl1pPr>
          </a:lstStyle>
          <a:p>
            <a:fld id="{7FB3B98C-91AF-4E43-94DE-89EACF5A2CF3}" type="slidenum">
              <a:rPr lang="ru-RU" smtClean="0"/>
              <a:pPr/>
              <a:t>‹#›</a:t>
            </a:fld>
            <a:endParaRPr lang="ru-RU"/>
          </a:p>
        </p:txBody>
      </p:sp>
    </p:spTree>
    <p:extLst>
      <p:ext uri="{BB962C8B-B14F-4D97-AF65-F5344CB8AC3E}">
        <p14:creationId xmlns:p14="http://schemas.microsoft.com/office/powerpoint/2010/main" val="257344976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498725" cy="161925"/>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265488" y="0"/>
            <a:ext cx="2498725" cy="161925"/>
          </a:xfrm>
          <a:prstGeom prst="rect">
            <a:avLst/>
          </a:prstGeom>
        </p:spPr>
        <p:txBody>
          <a:bodyPr vert="horz" lIns="91440" tIns="45720" rIns="91440" bIns="45720" rtlCol="0"/>
          <a:lstStyle>
            <a:lvl1pPr algn="r">
              <a:defRPr sz="1200"/>
            </a:lvl1pPr>
          </a:lstStyle>
          <a:p>
            <a:fld id="{8F7CBA3A-4016-4326-8AC3-4CA1C77DF708}" type="datetimeFigureOut">
              <a:rPr lang="ru-RU" smtClean="0"/>
              <a:pPr/>
              <a:t>07.07.2020</a:t>
            </a:fld>
            <a:endParaRPr lang="ru-RU"/>
          </a:p>
        </p:txBody>
      </p:sp>
      <p:sp>
        <p:nvSpPr>
          <p:cNvPr id="4" name="Образ слайда 3"/>
          <p:cNvSpPr>
            <a:spLocks noGrp="1" noRot="1" noChangeAspect="1"/>
          </p:cNvSpPr>
          <p:nvPr>
            <p:ph type="sldImg" idx="2"/>
          </p:nvPr>
        </p:nvSpPr>
        <p:spPr>
          <a:xfrm>
            <a:off x="1911350" y="406400"/>
            <a:ext cx="1943100" cy="1093788"/>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576263" y="1562100"/>
            <a:ext cx="4613275" cy="1277938"/>
          </a:xfrm>
          <a:prstGeom prst="rect">
            <a:avLst/>
          </a:prstGeom>
        </p:spPr>
        <p:txBody>
          <a:bodyPr vert="horz" lIns="91440" tIns="45720" rIns="91440" bIns="45720" rtlCol="0"/>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6" name="Нижний колонтитул 5"/>
          <p:cNvSpPr>
            <a:spLocks noGrp="1"/>
          </p:cNvSpPr>
          <p:nvPr>
            <p:ph type="ftr" sz="quarter" idx="4"/>
          </p:nvPr>
        </p:nvSpPr>
        <p:spPr>
          <a:xfrm>
            <a:off x="0" y="3082925"/>
            <a:ext cx="2498725" cy="161925"/>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265488" y="3082925"/>
            <a:ext cx="2498725" cy="161925"/>
          </a:xfrm>
          <a:prstGeom prst="rect">
            <a:avLst/>
          </a:prstGeom>
        </p:spPr>
        <p:txBody>
          <a:bodyPr vert="horz" lIns="91440" tIns="45720" rIns="91440" bIns="45720" rtlCol="0" anchor="b"/>
          <a:lstStyle>
            <a:lvl1pPr algn="r">
              <a:defRPr sz="1200"/>
            </a:lvl1pPr>
          </a:lstStyle>
          <a:p>
            <a:fld id="{1D3B102A-EDC8-431F-B475-B3229B34ED88}" type="slidenum">
              <a:rPr lang="ru-RU" smtClean="0"/>
              <a:pPr/>
              <a:t>‹#›</a:t>
            </a:fld>
            <a:endParaRPr lang="ru-RU"/>
          </a:p>
        </p:txBody>
      </p:sp>
    </p:spTree>
    <p:extLst>
      <p:ext uri="{BB962C8B-B14F-4D97-AF65-F5344CB8AC3E}">
        <p14:creationId xmlns:p14="http://schemas.microsoft.com/office/powerpoint/2010/main" val="361565565"/>
      </p:ext>
    </p:extLst>
  </p:cSld>
  <p:clrMap bg1="lt1" tx1="dk1" bg2="lt2" tx2="dk2" accent1="accent1" accent2="accent2" accent3="accent3" accent4="accent4" accent5="accent5" accent6="accent6" hlink="hlink" folHlink="folHlink"/>
  <p:notesStyle>
    <a:lvl1pPr marL="0" algn="l" defTabSz="1449150" rtl="0" eaLnBrk="1" latinLnBrk="0" hangingPunct="1">
      <a:defRPr sz="1900" kern="1200">
        <a:solidFill>
          <a:schemeClr val="tx1"/>
        </a:solidFill>
        <a:latin typeface="+mn-lt"/>
        <a:ea typeface="+mn-ea"/>
        <a:cs typeface="+mn-cs"/>
      </a:defRPr>
    </a:lvl1pPr>
    <a:lvl2pPr marL="724575" algn="l" defTabSz="1449150" rtl="0" eaLnBrk="1" latinLnBrk="0" hangingPunct="1">
      <a:defRPr sz="1900" kern="1200">
        <a:solidFill>
          <a:schemeClr val="tx1"/>
        </a:solidFill>
        <a:latin typeface="+mn-lt"/>
        <a:ea typeface="+mn-ea"/>
        <a:cs typeface="+mn-cs"/>
      </a:defRPr>
    </a:lvl2pPr>
    <a:lvl3pPr marL="1449150" algn="l" defTabSz="1449150" rtl="0" eaLnBrk="1" latinLnBrk="0" hangingPunct="1">
      <a:defRPr sz="1900" kern="1200">
        <a:solidFill>
          <a:schemeClr val="tx1"/>
        </a:solidFill>
        <a:latin typeface="+mn-lt"/>
        <a:ea typeface="+mn-ea"/>
        <a:cs typeface="+mn-cs"/>
      </a:defRPr>
    </a:lvl3pPr>
    <a:lvl4pPr marL="2173724" algn="l" defTabSz="1449150" rtl="0" eaLnBrk="1" latinLnBrk="0" hangingPunct="1">
      <a:defRPr sz="1900" kern="1200">
        <a:solidFill>
          <a:schemeClr val="tx1"/>
        </a:solidFill>
        <a:latin typeface="+mn-lt"/>
        <a:ea typeface="+mn-ea"/>
        <a:cs typeface="+mn-cs"/>
      </a:defRPr>
    </a:lvl4pPr>
    <a:lvl5pPr marL="2898298" algn="l" defTabSz="1449150" rtl="0" eaLnBrk="1" latinLnBrk="0" hangingPunct="1">
      <a:defRPr sz="1900" kern="1200">
        <a:solidFill>
          <a:schemeClr val="tx1"/>
        </a:solidFill>
        <a:latin typeface="+mn-lt"/>
        <a:ea typeface="+mn-ea"/>
        <a:cs typeface="+mn-cs"/>
      </a:defRPr>
    </a:lvl5pPr>
    <a:lvl6pPr marL="3622872" algn="l" defTabSz="1449150" rtl="0" eaLnBrk="1" latinLnBrk="0" hangingPunct="1">
      <a:defRPr sz="1900" kern="1200">
        <a:solidFill>
          <a:schemeClr val="tx1"/>
        </a:solidFill>
        <a:latin typeface="+mn-lt"/>
        <a:ea typeface="+mn-ea"/>
        <a:cs typeface="+mn-cs"/>
      </a:defRPr>
    </a:lvl6pPr>
    <a:lvl7pPr marL="4347447" algn="l" defTabSz="1449150" rtl="0" eaLnBrk="1" latinLnBrk="0" hangingPunct="1">
      <a:defRPr sz="1900" kern="1200">
        <a:solidFill>
          <a:schemeClr val="tx1"/>
        </a:solidFill>
        <a:latin typeface="+mn-lt"/>
        <a:ea typeface="+mn-ea"/>
        <a:cs typeface="+mn-cs"/>
      </a:defRPr>
    </a:lvl7pPr>
    <a:lvl8pPr marL="5072022" algn="l" defTabSz="1449150" rtl="0" eaLnBrk="1" latinLnBrk="0" hangingPunct="1">
      <a:defRPr sz="1900" kern="1200">
        <a:solidFill>
          <a:schemeClr val="tx1"/>
        </a:solidFill>
        <a:latin typeface="+mn-lt"/>
        <a:ea typeface="+mn-ea"/>
        <a:cs typeface="+mn-cs"/>
      </a:defRPr>
    </a:lvl8pPr>
    <a:lvl9pPr marL="5796597" algn="l" defTabSz="1449150" rtl="0" eaLnBrk="1" latinLnBrk="0" hangingPunct="1">
      <a:defRPr sz="19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Holder 3"/>
          <p:cNvSpPr>
            <a:spLocks noGrp="1"/>
          </p:cNvSpPr>
          <p:nvPr>
            <p:ph type="subTitle" idx="4"/>
          </p:nvPr>
        </p:nvSpPr>
        <p:spPr>
          <a:xfrm>
            <a:off x="932366" y="1363885"/>
            <a:ext cx="6400802" cy="268326"/>
          </a:xfrm>
          <a:prstGeom prst="rect">
            <a:avLst/>
          </a:prstGeom>
        </p:spPr>
        <p:txBody>
          <a:bodyPr wrap="square" lIns="0" tIns="0" rIns="0" bIns="0">
            <a:spAutoFit/>
          </a:bodyPr>
          <a:lstStyle>
            <a:lvl1pPr>
              <a:defRPr sz="1700"/>
            </a:lvl1pPr>
          </a:lstStyle>
          <a:p>
            <a:endParaRPr dirty="0"/>
          </a:p>
        </p:txBody>
      </p:sp>
      <p:sp>
        <p:nvSpPr>
          <p:cNvPr id="7" name="Holder 2">
            <a:extLst>
              <a:ext uri="{FF2B5EF4-FFF2-40B4-BE49-F238E27FC236}">
                <a16:creationId xmlns="" xmlns:a16="http://schemas.microsoft.com/office/drawing/2014/main" id="{7B23EBB8-90AE-42AD-89F1-AAACFA842CDF}"/>
              </a:ext>
            </a:extLst>
          </p:cNvPr>
          <p:cNvSpPr>
            <a:spLocks noGrp="1"/>
          </p:cNvSpPr>
          <p:nvPr>
            <p:ph type="title"/>
          </p:nvPr>
        </p:nvSpPr>
        <p:spPr>
          <a:xfrm>
            <a:off x="4700823" y="35233"/>
            <a:ext cx="4342475" cy="268834"/>
          </a:xfrm>
          <a:prstGeom prst="rect">
            <a:avLst/>
          </a:prstGeom>
        </p:spPr>
        <p:txBody>
          <a:bodyPr lIns="0" tIns="0" rIns="0" bIns="0"/>
          <a:lstStyle>
            <a:lvl1pPr algn="r">
              <a:defRPr sz="1700" b="1" i="0">
                <a:solidFill>
                  <a:schemeClr val="tx2"/>
                </a:solidFill>
                <a:latin typeface="Arial"/>
                <a:cs typeface="Arial"/>
              </a:defRPr>
            </a:lvl1pPr>
          </a:lstStyle>
          <a:p>
            <a:endParaRPr dirty="0"/>
          </a:p>
        </p:txBody>
      </p:sp>
      <p:sp>
        <p:nvSpPr>
          <p:cNvPr id="8" name="object 2">
            <a:extLst>
              <a:ext uri="{FF2B5EF4-FFF2-40B4-BE49-F238E27FC236}">
                <a16:creationId xmlns="" xmlns:a16="http://schemas.microsoft.com/office/drawing/2014/main" id="{AC4B3DDE-8657-4CD7-8D3E-CD345DD21E94}"/>
              </a:ext>
            </a:extLst>
          </p:cNvPr>
          <p:cNvSpPr/>
          <p:nvPr userDrawn="1"/>
        </p:nvSpPr>
        <p:spPr>
          <a:xfrm flipV="1">
            <a:off x="2" y="397589"/>
            <a:ext cx="9144000" cy="280834"/>
          </a:xfrm>
          <a:custGeom>
            <a:avLst/>
            <a:gdLst/>
            <a:ahLst/>
            <a:cxnLst/>
            <a:rect l="l" t="t" r="r" b="b"/>
            <a:pathLst>
              <a:path w="4416425">
                <a:moveTo>
                  <a:pt x="0" y="0"/>
                </a:moveTo>
                <a:lnTo>
                  <a:pt x="4415994" y="0"/>
                </a:lnTo>
              </a:path>
            </a:pathLst>
          </a:custGeom>
          <a:ln w="12700">
            <a:solidFill>
              <a:schemeClr val="bg1">
                <a:lumMod val="85000"/>
              </a:schemeClr>
            </a:solidFill>
          </a:ln>
        </p:spPr>
        <p:txBody>
          <a:bodyPr wrap="square" lIns="0" tIns="0" rIns="0" bIns="0" rtlCol="0"/>
          <a:lstStyle/>
          <a:p>
            <a:endParaRPr sz="2900" dirty="0"/>
          </a:p>
        </p:txBody>
      </p:sp>
      <p:sp>
        <p:nvSpPr>
          <p:cNvPr id="10" name="Дата 9">
            <a:extLst>
              <a:ext uri="{FF2B5EF4-FFF2-40B4-BE49-F238E27FC236}">
                <a16:creationId xmlns="" xmlns:a16="http://schemas.microsoft.com/office/drawing/2014/main" id="{20278EF6-AF14-48C2-AE7F-BB201C5464F9}"/>
              </a:ext>
            </a:extLst>
          </p:cNvPr>
          <p:cNvSpPr>
            <a:spLocks noGrp="1"/>
          </p:cNvSpPr>
          <p:nvPr>
            <p:ph type="dt" sz="half" idx="10"/>
          </p:nvPr>
        </p:nvSpPr>
        <p:spPr/>
        <p:txBody>
          <a:bodyPr/>
          <a:lstStyle/>
          <a:p>
            <a:fld id="{C06340C1-9663-4834-9678-E2A955AB6CD1}" type="datetime1">
              <a:rPr lang="en-US" smtClean="0"/>
              <a:pPr/>
              <a:t>7/7/2020</a:t>
            </a:fld>
            <a:endParaRPr lang="en-US"/>
          </a:p>
        </p:txBody>
      </p:sp>
      <p:sp>
        <p:nvSpPr>
          <p:cNvPr id="11" name="Нижний колонтитул 10">
            <a:extLst>
              <a:ext uri="{FF2B5EF4-FFF2-40B4-BE49-F238E27FC236}">
                <a16:creationId xmlns="" xmlns:a16="http://schemas.microsoft.com/office/drawing/2014/main" id="{673C5D05-5317-4410-986D-0EB45742A9FA}"/>
              </a:ext>
            </a:extLst>
          </p:cNvPr>
          <p:cNvSpPr>
            <a:spLocks noGrp="1"/>
          </p:cNvSpPr>
          <p:nvPr>
            <p:ph type="ftr" sz="quarter" idx="11"/>
          </p:nvPr>
        </p:nvSpPr>
        <p:spPr/>
        <p:txBody>
          <a:bodyPr/>
          <a:lstStyle/>
          <a:p>
            <a:endParaRPr lang="ru-RU"/>
          </a:p>
        </p:txBody>
      </p:sp>
      <p:sp>
        <p:nvSpPr>
          <p:cNvPr id="12" name="Номер слайда 11">
            <a:extLst>
              <a:ext uri="{FF2B5EF4-FFF2-40B4-BE49-F238E27FC236}">
                <a16:creationId xmlns="" xmlns:a16="http://schemas.microsoft.com/office/drawing/2014/main" id="{9B8336B5-74EC-4EED-88A6-FF7D2C8A8A45}"/>
              </a:ext>
            </a:extLst>
          </p:cNvPr>
          <p:cNvSpPr>
            <a:spLocks noGrp="1"/>
          </p:cNvSpPr>
          <p:nvPr>
            <p:ph type="sldNum" sz="quarter" idx="12"/>
          </p:nvPr>
        </p:nvSpPr>
        <p:spPr/>
        <p:txBody>
          <a:bodyPr/>
          <a:lstStyle/>
          <a:p>
            <a:fld id="{B6F15528-21DE-4FAA-801E-634DDDAF4B2B}"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FB27DF15-E714-4CF6-BEF1-7D53FFC8CFCA}" type="datetime1">
              <a:rPr lang="en-US" smtClean="0"/>
              <a:pPr/>
              <a:t>7/7/2020</a:t>
            </a:fld>
            <a:endParaRPr lang="en-US"/>
          </a:p>
        </p:txBody>
      </p:sp>
      <p:sp>
        <p:nvSpPr>
          <p:cNvPr id="5" name="Holder 5">
            <a:extLst>
              <a:ext uri="{FF2B5EF4-FFF2-40B4-BE49-F238E27FC236}">
                <a16:creationId xmlns="" xmlns:a16="http://schemas.microsoft.com/office/drawing/2014/main" id="{4E065825-85CD-4AFB-994B-2E973E9F02EE}"/>
              </a:ext>
            </a:extLst>
          </p:cNvPr>
          <p:cNvSpPr>
            <a:spLocks noGrp="1"/>
          </p:cNvSpPr>
          <p:nvPr>
            <p:ph type="sldNum" sz="quarter" idx="7"/>
          </p:nvPr>
        </p:nvSpPr>
        <p:spPr>
          <a:xfrm>
            <a:off x="6940177" y="4795860"/>
            <a:ext cx="2103122" cy="268834"/>
          </a:xfrm>
        </p:spPr>
        <p:txBody>
          <a:bodyPr lIns="0" tIns="0" rIns="0" bIns="0"/>
          <a:lstStyle>
            <a:lvl1pPr algn="r">
              <a:defRPr>
                <a:solidFill>
                  <a:schemeClr val="tx2"/>
                </a:solidFill>
              </a:defRPr>
            </a:lvl1pPr>
          </a:lstStyle>
          <a:p>
            <a:fld id="{B6F15528-21DE-4FAA-801E-634DDDAF4B2B}" type="slidenum">
              <a:rPr lang="ru-RU" smtClean="0"/>
              <a:pPr/>
              <a:t>‹#›</a:t>
            </a:fld>
            <a:endParaRPr lang="ru-RU"/>
          </a:p>
        </p:txBody>
      </p:sp>
      <p:sp>
        <p:nvSpPr>
          <p:cNvPr id="6" name="Holder 2">
            <a:extLst>
              <a:ext uri="{FF2B5EF4-FFF2-40B4-BE49-F238E27FC236}">
                <a16:creationId xmlns="" xmlns:a16="http://schemas.microsoft.com/office/drawing/2014/main" id="{E801F513-37A4-4436-BBD3-3D2847934C8A}"/>
              </a:ext>
            </a:extLst>
          </p:cNvPr>
          <p:cNvSpPr>
            <a:spLocks noGrp="1"/>
          </p:cNvSpPr>
          <p:nvPr>
            <p:ph type="title"/>
          </p:nvPr>
        </p:nvSpPr>
        <p:spPr>
          <a:xfrm>
            <a:off x="4700823" y="35233"/>
            <a:ext cx="4342475" cy="268834"/>
          </a:xfrm>
          <a:prstGeom prst="rect">
            <a:avLst/>
          </a:prstGeom>
        </p:spPr>
        <p:txBody>
          <a:bodyPr lIns="0" tIns="0" rIns="0" bIns="0"/>
          <a:lstStyle>
            <a:lvl1pPr algn="r">
              <a:defRPr sz="1700" b="1" i="0">
                <a:solidFill>
                  <a:schemeClr val="tx2"/>
                </a:solidFill>
                <a:latin typeface="Arial"/>
                <a:cs typeface="Arial"/>
              </a:defRPr>
            </a:lvl1pPr>
          </a:lstStyle>
          <a:p>
            <a:endParaRPr dirty="0"/>
          </a:p>
        </p:txBody>
      </p:sp>
      <p:sp>
        <p:nvSpPr>
          <p:cNvPr id="7" name="object 2">
            <a:extLst>
              <a:ext uri="{FF2B5EF4-FFF2-40B4-BE49-F238E27FC236}">
                <a16:creationId xmlns="" xmlns:a16="http://schemas.microsoft.com/office/drawing/2014/main" id="{59F58909-8CF7-4B59-B73D-6D9E4358D6C5}"/>
              </a:ext>
            </a:extLst>
          </p:cNvPr>
          <p:cNvSpPr/>
          <p:nvPr userDrawn="1"/>
        </p:nvSpPr>
        <p:spPr>
          <a:xfrm flipV="1">
            <a:off x="2" y="397589"/>
            <a:ext cx="9144000" cy="280834"/>
          </a:xfrm>
          <a:custGeom>
            <a:avLst/>
            <a:gdLst/>
            <a:ahLst/>
            <a:cxnLst/>
            <a:rect l="l" t="t" r="r" b="b"/>
            <a:pathLst>
              <a:path w="4416425">
                <a:moveTo>
                  <a:pt x="0" y="0"/>
                </a:moveTo>
                <a:lnTo>
                  <a:pt x="4415994" y="0"/>
                </a:lnTo>
              </a:path>
            </a:pathLst>
          </a:custGeom>
          <a:ln w="12700">
            <a:solidFill>
              <a:schemeClr val="bg1">
                <a:lumMod val="85000"/>
              </a:schemeClr>
            </a:solidFill>
          </a:ln>
        </p:spPr>
        <p:txBody>
          <a:bodyPr wrap="square" lIns="0" tIns="0" rIns="0" bIns="0" rtlCol="0"/>
          <a:lstStyle/>
          <a:p>
            <a:endParaRPr sz="2900"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a:xfrm>
            <a:off x="457202" y="4783460"/>
            <a:ext cx="2103122" cy="446276"/>
          </a:xfrm>
        </p:spPr>
        <p:txBody>
          <a:bodyPr/>
          <a:lstStyle/>
          <a:p>
            <a:fld id="{DCF62467-51A0-4331-81DA-2BBFEC3C67EF}" type="datetime1">
              <a:rPr lang="en-US" smtClean="0"/>
              <a:pPr/>
              <a:t>7/7/2020</a:t>
            </a:fld>
            <a:endParaRPr lang="ru-RU"/>
          </a:p>
        </p:txBody>
      </p:sp>
      <p:sp>
        <p:nvSpPr>
          <p:cNvPr id="3" name="Нижний колонтитул 2"/>
          <p:cNvSpPr>
            <a:spLocks noGrp="1"/>
          </p:cNvSpPr>
          <p:nvPr>
            <p:ph type="ftr" sz="quarter" idx="11"/>
          </p:nvPr>
        </p:nvSpPr>
        <p:spPr>
          <a:xfrm>
            <a:off x="3108962" y="4783461"/>
            <a:ext cx="2926080" cy="446276"/>
          </a:xfrm>
        </p:spPr>
        <p:txBody>
          <a:bodyPr/>
          <a:lstStyle/>
          <a:p>
            <a:endParaRPr lang="ru-RU"/>
          </a:p>
        </p:txBody>
      </p:sp>
      <p:sp>
        <p:nvSpPr>
          <p:cNvPr id="5" name="Holder 5">
            <a:extLst>
              <a:ext uri="{FF2B5EF4-FFF2-40B4-BE49-F238E27FC236}">
                <a16:creationId xmlns="" xmlns:a16="http://schemas.microsoft.com/office/drawing/2014/main" id="{2C64C0D2-3B01-4D89-AC3D-D015BF578CA3}"/>
              </a:ext>
            </a:extLst>
          </p:cNvPr>
          <p:cNvSpPr>
            <a:spLocks noGrp="1"/>
          </p:cNvSpPr>
          <p:nvPr>
            <p:ph type="sldNum" sz="quarter" idx="7"/>
          </p:nvPr>
        </p:nvSpPr>
        <p:spPr>
          <a:xfrm>
            <a:off x="6940177" y="4795860"/>
            <a:ext cx="2103122" cy="268834"/>
          </a:xfrm>
        </p:spPr>
        <p:txBody>
          <a:bodyPr lIns="0" tIns="0" rIns="0" bIns="0"/>
          <a:lstStyle>
            <a:lvl1pPr algn="r">
              <a:defRPr>
                <a:solidFill>
                  <a:schemeClr val="tx2"/>
                </a:solidFill>
              </a:defRPr>
            </a:lvl1pPr>
          </a:lstStyle>
          <a:p>
            <a:fld id="{B6F15528-21DE-4FAA-801E-634DDDAF4B2B}" type="slidenum">
              <a:rPr lang="ru-RU" smtClean="0"/>
              <a:pPr/>
              <a:t>‹#›</a:t>
            </a:fld>
            <a:endParaRPr lang="ru-RU"/>
          </a:p>
        </p:txBody>
      </p:sp>
      <p:sp>
        <p:nvSpPr>
          <p:cNvPr id="6" name="Holder 2">
            <a:extLst>
              <a:ext uri="{FF2B5EF4-FFF2-40B4-BE49-F238E27FC236}">
                <a16:creationId xmlns="" xmlns:a16="http://schemas.microsoft.com/office/drawing/2014/main" id="{ACA70A9C-BB1B-495B-A91D-4FFE807FDF62}"/>
              </a:ext>
            </a:extLst>
          </p:cNvPr>
          <p:cNvSpPr>
            <a:spLocks noGrp="1"/>
          </p:cNvSpPr>
          <p:nvPr>
            <p:ph type="title"/>
          </p:nvPr>
        </p:nvSpPr>
        <p:spPr>
          <a:xfrm>
            <a:off x="4700823" y="35233"/>
            <a:ext cx="4342475" cy="268834"/>
          </a:xfrm>
          <a:prstGeom prst="rect">
            <a:avLst/>
          </a:prstGeom>
        </p:spPr>
        <p:txBody>
          <a:bodyPr lIns="0" tIns="0" rIns="0" bIns="0"/>
          <a:lstStyle>
            <a:lvl1pPr algn="r">
              <a:defRPr sz="1700" b="1" i="0">
                <a:solidFill>
                  <a:schemeClr val="tx2"/>
                </a:solidFill>
                <a:latin typeface="Arial"/>
                <a:cs typeface="Arial"/>
              </a:defRPr>
            </a:lvl1pPr>
          </a:lstStyle>
          <a:p>
            <a:endParaRPr dirty="0"/>
          </a:p>
        </p:txBody>
      </p:sp>
      <p:sp>
        <p:nvSpPr>
          <p:cNvPr id="7" name="object 2">
            <a:extLst>
              <a:ext uri="{FF2B5EF4-FFF2-40B4-BE49-F238E27FC236}">
                <a16:creationId xmlns="" xmlns:a16="http://schemas.microsoft.com/office/drawing/2014/main" id="{D1FFA894-E666-4AAB-90B4-A00984BD322C}"/>
              </a:ext>
            </a:extLst>
          </p:cNvPr>
          <p:cNvSpPr/>
          <p:nvPr userDrawn="1"/>
        </p:nvSpPr>
        <p:spPr>
          <a:xfrm flipV="1">
            <a:off x="2" y="397589"/>
            <a:ext cx="9144000" cy="280834"/>
          </a:xfrm>
          <a:custGeom>
            <a:avLst/>
            <a:gdLst/>
            <a:ahLst/>
            <a:cxnLst/>
            <a:rect l="l" t="t" r="r" b="b"/>
            <a:pathLst>
              <a:path w="4416425">
                <a:moveTo>
                  <a:pt x="0" y="0"/>
                </a:moveTo>
                <a:lnTo>
                  <a:pt x="4415994" y="0"/>
                </a:lnTo>
              </a:path>
            </a:pathLst>
          </a:custGeom>
          <a:ln w="12700">
            <a:solidFill>
              <a:schemeClr val="bg1">
                <a:lumMod val="85000"/>
              </a:schemeClr>
            </a:solidFill>
          </a:ln>
        </p:spPr>
        <p:txBody>
          <a:bodyPr wrap="square" lIns="0" tIns="0" rIns="0" bIns="0" rtlCol="0"/>
          <a:lstStyle/>
          <a:p>
            <a:endParaRPr sz="2900" dirty="0"/>
          </a:p>
        </p:txBody>
      </p:sp>
    </p:spTree>
    <p:extLst>
      <p:ext uri="{BB962C8B-B14F-4D97-AF65-F5344CB8AC3E}">
        <p14:creationId xmlns:p14="http://schemas.microsoft.com/office/powerpoint/2010/main" val="11354364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cSld name="1_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pPr/>
              <a:t>7/7/2020</a:t>
            </a:fld>
            <a:endParaRPr lang="en-US"/>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rPr/>
              <a:pPr/>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older 2"/>
          <p:cNvSpPr>
            <a:spLocks noGrp="1"/>
          </p:cNvSpPr>
          <p:nvPr>
            <p:ph type="title"/>
          </p:nvPr>
        </p:nvSpPr>
        <p:spPr>
          <a:xfrm>
            <a:off x="425239" y="2425391"/>
            <a:ext cx="6012239" cy="184666"/>
          </a:xfrm>
          <a:prstGeom prst="rect">
            <a:avLst/>
          </a:prstGeom>
        </p:spPr>
        <p:txBody>
          <a:bodyPr wrap="square" lIns="0" tIns="0" rIns="0" bIns="0">
            <a:spAutoFit/>
          </a:bodyPr>
          <a:lstStyle>
            <a:lvl1pPr>
              <a:defRPr sz="1200" b="1" i="0">
                <a:solidFill>
                  <a:srgbClr val="003B5A"/>
                </a:solidFill>
                <a:latin typeface="Arial"/>
                <a:cs typeface="Arial"/>
              </a:defRPr>
            </a:lvl1pPr>
          </a:lstStyle>
          <a:p>
            <a:endParaRPr dirty="0"/>
          </a:p>
        </p:txBody>
      </p:sp>
      <p:sp>
        <p:nvSpPr>
          <p:cNvPr id="3" name="Holder 3"/>
          <p:cNvSpPr>
            <a:spLocks noGrp="1"/>
          </p:cNvSpPr>
          <p:nvPr>
            <p:ph type="body" idx="1"/>
          </p:nvPr>
        </p:nvSpPr>
        <p:spPr>
          <a:xfrm>
            <a:off x="457201" y="3684404"/>
            <a:ext cx="4235581" cy="276999"/>
          </a:xfrm>
          <a:prstGeom prst="rect">
            <a:avLst/>
          </a:prstGeom>
        </p:spPr>
        <p:txBody>
          <a:bodyPr wrap="square" lIns="0" tIns="0" rIns="0" bIns="0">
            <a:spAutoFit/>
          </a:bodyPr>
          <a:lstStyle>
            <a:lvl1pPr>
              <a:defRPr/>
            </a:lvl1pPr>
          </a:lstStyle>
          <a:p>
            <a:endParaRPr dirty="0"/>
          </a:p>
        </p:txBody>
      </p:sp>
      <p:sp>
        <p:nvSpPr>
          <p:cNvPr id="4" name="Holder 4"/>
          <p:cNvSpPr>
            <a:spLocks noGrp="1"/>
          </p:cNvSpPr>
          <p:nvPr>
            <p:ph type="ftr" sz="quarter" idx="5"/>
          </p:nvPr>
        </p:nvSpPr>
        <p:spPr>
          <a:xfrm>
            <a:off x="3108962" y="4783460"/>
            <a:ext cx="2926080" cy="446276"/>
          </a:xfrm>
          <a:prstGeom prst="rect">
            <a:avLst/>
          </a:prstGeom>
        </p:spPr>
        <p:txBody>
          <a:bodyPr wrap="square" lIns="0" tIns="0" rIns="0" bIns="0">
            <a:spAutoFit/>
          </a:bodyPr>
          <a:lstStyle>
            <a:lvl1pPr algn="ctr">
              <a:defRPr>
                <a:solidFill>
                  <a:schemeClr val="tx1">
                    <a:tint val="75000"/>
                  </a:schemeClr>
                </a:solidFill>
              </a:defRPr>
            </a:lvl1pPr>
          </a:lstStyle>
          <a:p>
            <a:endParaRPr/>
          </a:p>
        </p:txBody>
      </p:sp>
      <p:sp>
        <p:nvSpPr>
          <p:cNvPr id="5" name="Holder 5"/>
          <p:cNvSpPr>
            <a:spLocks noGrp="1"/>
          </p:cNvSpPr>
          <p:nvPr>
            <p:ph type="dt" sz="half" idx="6"/>
          </p:nvPr>
        </p:nvSpPr>
        <p:spPr>
          <a:xfrm>
            <a:off x="457202" y="4783458"/>
            <a:ext cx="2103122" cy="446276"/>
          </a:xfrm>
          <a:prstGeom prst="rect">
            <a:avLst/>
          </a:prstGeom>
        </p:spPr>
        <p:txBody>
          <a:bodyPr wrap="square" lIns="0" tIns="0" rIns="0" bIns="0">
            <a:spAutoFit/>
          </a:bodyPr>
          <a:lstStyle>
            <a:lvl1pPr algn="l">
              <a:defRPr>
                <a:solidFill>
                  <a:schemeClr val="tx1">
                    <a:tint val="75000"/>
                  </a:schemeClr>
                </a:solidFill>
              </a:defRPr>
            </a:lvl1pPr>
          </a:lstStyle>
          <a:p>
            <a:fld id="{C06340C1-9663-4834-9678-E2A955AB6CD1}" type="datetime1">
              <a:rPr lang="en-US" smtClean="0"/>
              <a:pPr/>
              <a:t>7/7/2020</a:t>
            </a:fld>
            <a:endParaRPr lang="en-US"/>
          </a:p>
        </p:txBody>
      </p:sp>
      <p:sp>
        <p:nvSpPr>
          <p:cNvPr id="6" name="Holder 6"/>
          <p:cNvSpPr>
            <a:spLocks noGrp="1"/>
          </p:cNvSpPr>
          <p:nvPr>
            <p:ph type="sldNum" sz="quarter" idx="7"/>
          </p:nvPr>
        </p:nvSpPr>
        <p:spPr>
          <a:xfrm>
            <a:off x="6940177" y="4795860"/>
            <a:ext cx="2103122" cy="268834"/>
          </a:xfrm>
          <a:prstGeom prst="rect">
            <a:avLst/>
          </a:prstGeom>
        </p:spPr>
        <p:txBody>
          <a:bodyPr wrap="square" lIns="0" tIns="0" rIns="0" bIns="0">
            <a:spAutoFit/>
          </a:bodyPr>
          <a:lstStyle>
            <a:lvl1pPr algn="r">
              <a:defRPr sz="1700" b="1">
                <a:solidFill>
                  <a:schemeClr val="tx2"/>
                </a:solidFill>
              </a:defRPr>
            </a:lvl1pPr>
          </a:lstStyle>
          <a:p>
            <a:fld id="{B6F15528-21DE-4FAA-801E-634DDDAF4B2B}" type="slidenum">
              <a:rPr lang="ru-RU" smtClean="0"/>
              <a:pPr/>
              <a:t>‹#›</a:t>
            </a:fld>
            <a:endParaRPr lang="ru-RU"/>
          </a:p>
        </p:txBody>
      </p:sp>
      <p:pic>
        <p:nvPicPr>
          <p:cNvPr id="7" name="Рисунок 6">
            <a:extLst>
              <a:ext uri="{FF2B5EF4-FFF2-40B4-BE49-F238E27FC236}">
                <a16:creationId xmlns="" xmlns:a16="http://schemas.microsoft.com/office/drawing/2014/main" id="{7171B215-76B1-4062-B300-9C7BB6A65CB1}"/>
              </a:ext>
            </a:extLst>
          </p:cNvPr>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228601" y="63411"/>
            <a:ext cx="1402441" cy="548985"/>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65" r:id="rId2"/>
    <p:sldLayoutId id="2147483666" r:id="rId3"/>
    <p:sldLayoutId id="2147483667" r:id="rId4"/>
  </p:sldLayoutIdLst>
  <p:hf hdr="0" ftr="0" dt="0"/>
  <p:txStyles>
    <p:titleStyle>
      <a:lvl1pPr>
        <a:defRPr sz="3200">
          <a:latin typeface="+mj-lt"/>
          <a:ea typeface="+mj-ea"/>
          <a:cs typeface="+mj-cs"/>
        </a:defRPr>
      </a:lvl1pPr>
    </p:titleStyle>
    <p:bodyStyle>
      <a:lvl1pPr marL="0">
        <a:defRPr>
          <a:latin typeface="+mn-lt"/>
          <a:ea typeface="+mn-ea"/>
          <a:cs typeface="+mn-cs"/>
        </a:defRPr>
      </a:lvl1pPr>
      <a:lvl2pPr marL="725057">
        <a:defRPr>
          <a:latin typeface="+mn-lt"/>
          <a:ea typeface="+mn-ea"/>
          <a:cs typeface="+mn-cs"/>
        </a:defRPr>
      </a:lvl2pPr>
      <a:lvl3pPr marL="1450117">
        <a:defRPr>
          <a:latin typeface="+mn-lt"/>
          <a:ea typeface="+mn-ea"/>
          <a:cs typeface="+mn-cs"/>
        </a:defRPr>
      </a:lvl3pPr>
      <a:lvl4pPr marL="2175172">
        <a:defRPr>
          <a:latin typeface="+mn-lt"/>
          <a:ea typeface="+mn-ea"/>
          <a:cs typeface="+mn-cs"/>
        </a:defRPr>
      </a:lvl4pPr>
      <a:lvl5pPr marL="2900230">
        <a:defRPr>
          <a:latin typeface="+mn-lt"/>
          <a:ea typeface="+mn-ea"/>
          <a:cs typeface="+mn-cs"/>
        </a:defRPr>
      </a:lvl5pPr>
      <a:lvl6pPr marL="3625289">
        <a:defRPr>
          <a:latin typeface="+mn-lt"/>
          <a:ea typeface="+mn-ea"/>
          <a:cs typeface="+mn-cs"/>
        </a:defRPr>
      </a:lvl6pPr>
      <a:lvl7pPr marL="4350346">
        <a:defRPr>
          <a:latin typeface="+mn-lt"/>
          <a:ea typeface="+mn-ea"/>
          <a:cs typeface="+mn-cs"/>
        </a:defRPr>
      </a:lvl7pPr>
      <a:lvl8pPr marL="5075404">
        <a:defRPr>
          <a:latin typeface="+mn-lt"/>
          <a:ea typeface="+mn-ea"/>
          <a:cs typeface="+mn-cs"/>
        </a:defRPr>
      </a:lvl8pPr>
      <a:lvl9pPr marL="5800463">
        <a:defRPr>
          <a:latin typeface="+mn-lt"/>
          <a:ea typeface="+mn-ea"/>
          <a:cs typeface="+mn-cs"/>
        </a:defRPr>
      </a:lvl9pPr>
    </p:bodyStyle>
    <p:otherStyle>
      <a:lvl1pPr marL="0">
        <a:defRPr>
          <a:latin typeface="+mn-lt"/>
          <a:ea typeface="+mn-ea"/>
          <a:cs typeface="+mn-cs"/>
        </a:defRPr>
      </a:lvl1pPr>
      <a:lvl2pPr marL="725057">
        <a:defRPr>
          <a:latin typeface="+mn-lt"/>
          <a:ea typeface="+mn-ea"/>
          <a:cs typeface="+mn-cs"/>
        </a:defRPr>
      </a:lvl2pPr>
      <a:lvl3pPr marL="1450117">
        <a:defRPr>
          <a:latin typeface="+mn-lt"/>
          <a:ea typeface="+mn-ea"/>
          <a:cs typeface="+mn-cs"/>
        </a:defRPr>
      </a:lvl3pPr>
      <a:lvl4pPr marL="2175172">
        <a:defRPr>
          <a:latin typeface="+mn-lt"/>
          <a:ea typeface="+mn-ea"/>
          <a:cs typeface="+mn-cs"/>
        </a:defRPr>
      </a:lvl4pPr>
      <a:lvl5pPr marL="2900230">
        <a:defRPr>
          <a:latin typeface="+mn-lt"/>
          <a:ea typeface="+mn-ea"/>
          <a:cs typeface="+mn-cs"/>
        </a:defRPr>
      </a:lvl5pPr>
      <a:lvl6pPr marL="3625289">
        <a:defRPr>
          <a:latin typeface="+mn-lt"/>
          <a:ea typeface="+mn-ea"/>
          <a:cs typeface="+mn-cs"/>
        </a:defRPr>
      </a:lvl6pPr>
      <a:lvl7pPr marL="4350346">
        <a:defRPr>
          <a:latin typeface="+mn-lt"/>
          <a:ea typeface="+mn-ea"/>
          <a:cs typeface="+mn-cs"/>
        </a:defRPr>
      </a:lvl7pPr>
      <a:lvl8pPr marL="5075404">
        <a:defRPr>
          <a:latin typeface="+mn-lt"/>
          <a:ea typeface="+mn-ea"/>
          <a:cs typeface="+mn-cs"/>
        </a:defRPr>
      </a:lvl8pPr>
      <a:lvl9pPr marL="5800463">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chart" Target="../charts/chart6.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chart" Target="../charts/chart7.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chart" Target="../charts/chart8.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package" Target="../embeddings/_________Microsoft_Word2.docx"/><Relationship Id="rId2" Type="http://schemas.openxmlformats.org/officeDocument/2006/relationships/slideLayout" Target="../slideLayouts/slideLayout3.xml"/><Relationship Id="rId1" Type="http://schemas.openxmlformats.org/officeDocument/2006/relationships/vmlDrawing" Target="../drawings/vmlDrawing1.vml"/><Relationship Id="rId4" Type="http://schemas.openxmlformats.org/officeDocument/2006/relationships/image" Target="../media/image3.emf"/></Relationships>
</file>

<file path=ppt/slides/_rels/slide5.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object 8"/>
          <p:cNvSpPr/>
          <p:nvPr/>
        </p:nvSpPr>
        <p:spPr>
          <a:xfrm>
            <a:off x="12775" y="4827189"/>
            <a:ext cx="9122852" cy="0"/>
          </a:xfrm>
          <a:custGeom>
            <a:avLst/>
            <a:gdLst/>
            <a:ahLst/>
            <a:cxnLst/>
            <a:rect l="l" t="t" r="r" b="b"/>
            <a:pathLst>
              <a:path w="5752465">
                <a:moveTo>
                  <a:pt x="0" y="0"/>
                </a:moveTo>
                <a:lnTo>
                  <a:pt x="5751940" y="0"/>
                </a:lnTo>
              </a:path>
            </a:pathLst>
          </a:custGeom>
          <a:ln w="9525">
            <a:solidFill>
              <a:srgbClr val="003B59"/>
            </a:solidFill>
          </a:ln>
        </p:spPr>
        <p:txBody>
          <a:bodyPr wrap="square" lIns="0" tIns="0" rIns="0" bIns="0" rtlCol="0"/>
          <a:lstStyle/>
          <a:p>
            <a:endParaRPr/>
          </a:p>
        </p:txBody>
      </p:sp>
      <p:sp>
        <p:nvSpPr>
          <p:cNvPr id="9" name="object 9"/>
          <p:cNvSpPr/>
          <p:nvPr/>
        </p:nvSpPr>
        <p:spPr>
          <a:xfrm>
            <a:off x="7167447" y="329088"/>
            <a:ext cx="1967349" cy="4363170"/>
          </a:xfrm>
          <a:prstGeom prst="rect">
            <a:avLst/>
          </a:prstGeom>
          <a:blipFill>
            <a:blip r:embed="rId2" cstate="print"/>
            <a:stretch>
              <a:fillRect/>
            </a:stretch>
          </a:blipFill>
        </p:spPr>
        <p:txBody>
          <a:bodyPr wrap="square" lIns="0" tIns="0" rIns="0" bIns="0" rtlCol="0"/>
          <a:lstStyle/>
          <a:p>
            <a:endParaRPr/>
          </a:p>
        </p:txBody>
      </p:sp>
      <p:sp>
        <p:nvSpPr>
          <p:cNvPr id="10" name="TextBox 9"/>
          <p:cNvSpPr txBox="1"/>
          <p:nvPr/>
        </p:nvSpPr>
        <p:spPr>
          <a:xfrm>
            <a:off x="342397" y="1090995"/>
            <a:ext cx="5558907" cy="1609955"/>
          </a:xfrm>
          <a:prstGeom prst="rect">
            <a:avLst/>
          </a:prstGeom>
          <a:noFill/>
        </p:spPr>
        <p:txBody>
          <a:bodyPr wrap="square" lIns="144970" tIns="72486" rIns="144970" bIns="72486" rtlCol="0">
            <a:spAutoFit/>
          </a:bodyPr>
          <a:lstStyle/>
          <a:p>
            <a:r>
              <a:rPr lang="ru-RU" sz="3200" b="1" dirty="0" smtClean="0">
                <a:solidFill>
                  <a:srgbClr val="11437F"/>
                </a:solidFill>
                <a:latin typeface="Arial" panose="020B0604020202020204" pitchFamily="34" charset="0"/>
                <a:cs typeface="Arial" panose="020B0604020202020204" pitchFamily="34" charset="0"/>
              </a:rPr>
              <a:t>Изменения в процедурах учета и распределения поступлений</a:t>
            </a:r>
            <a:endParaRPr lang="ru-RU" sz="3200" dirty="0">
              <a:solidFill>
                <a:srgbClr val="11437F"/>
              </a:solidFill>
              <a:latin typeface="Arial" panose="020B0604020202020204" pitchFamily="34" charset="0"/>
              <a:cs typeface="Arial" panose="020B0604020202020204" pitchFamily="34" charset="0"/>
            </a:endParaRPr>
          </a:p>
        </p:txBody>
      </p:sp>
      <p:sp>
        <p:nvSpPr>
          <p:cNvPr id="11" name="TextBox 10"/>
          <p:cNvSpPr txBox="1"/>
          <p:nvPr/>
        </p:nvSpPr>
        <p:spPr>
          <a:xfrm>
            <a:off x="2" y="4801994"/>
            <a:ext cx="3638149" cy="346460"/>
          </a:xfrm>
          <a:prstGeom prst="rect">
            <a:avLst/>
          </a:prstGeom>
          <a:noFill/>
        </p:spPr>
        <p:txBody>
          <a:bodyPr wrap="square" lIns="144970" tIns="72486" rIns="144970" bIns="72486" rtlCol="0">
            <a:spAutoFit/>
          </a:bodyPr>
          <a:lstStyle/>
          <a:p>
            <a:r>
              <a:rPr lang="en-US" sz="1300" dirty="0" smtClean="0">
                <a:solidFill>
                  <a:schemeClr val="bg1">
                    <a:lumMod val="65000"/>
                  </a:schemeClr>
                </a:solidFill>
              </a:rPr>
              <a:t>www.roskazna.ru</a:t>
            </a:r>
            <a:endParaRPr lang="ru-RU" sz="1300" dirty="0">
              <a:solidFill>
                <a:schemeClr val="bg1">
                  <a:lumMod val="65000"/>
                </a:schemeClr>
              </a:solidFill>
            </a:endParaRPr>
          </a:p>
        </p:txBody>
      </p:sp>
      <p:sp>
        <p:nvSpPr>
          <p:cNvPr id="12" name="TextBox 11"/>
          <p:cNvSpPr txBox="1"/>
          <p:nvPr/>
        </p:nvSpPr>
        <p:spPr>
          <a:xfrm>
            <a:off x="5538767" y="4801995"/>
            <a:ext cx="3625374" cy="346443"/>
          </a:xfrm>
          <a:prstGeom prst="rect">
            <a:avLst/>
          </a:prstGeom>
          <a:noFill/>
        </p:spPr>
        <p:txBody>
          <a:bodyPr wrap="square" lIns="144970" tIns="72486" rIns="144970" bIns="72486" rtlCol="0">
            <a:spAutoFit/>
          </a:bodyPr>
          <a:lstStyle/>
          <a:p>
            <a:pPr algn="r"/>
            <a:r>
              <a:rPr lang="ru-RU" sz="1300" dirty="0" smtClean="0">
                <a:solidFill>
                  <a:schemeClr val="bg1">
                    <a:lumMod val="65000"/>
                  </a:schemeClr>
                </a:solidFill>
              </a:rPr>
              <a:t> </a:t>
            </a:r>
            <a:r>
              <a:rPr lang="ru-RU" sz="1300" dirty="0">
                <a:solidFill>
                  <a:schemeClr val="bg1">
                    <a:lumMod val="65000"/>
                  </a:schemeClr>
                </a:solidFill>
              </a:rPr>
              <a:t>г. </a:t>
            </a:r>
            <a:r>
              <a:rPr lang="ru-RU" sz="1300" dirty="0" smtClean="0">
                <a:solidFill>
                  <a:schemeClr val="bg1">
                    <a:lumMod val="65000"/>
                  </a:schemeClr>
                </a:solidFill>
              </a:rPr>
              <a:t>Москва, июль 2020 </a:t>
            </a:r>
            <a:r>
              <a:rPr lang="ru-RU" sz="1300" dirty="0">
                <a:solidFill>
                  <a:schemeClr val="bg1">
                    <a:lumMod val="65000"/>
                  </a:schemeClr>
                </a:solidFill>
              </a:rPr>
              <a:t>год</a:t>
            </a:r>
          </a:p>
        </p:txBody>
      </p:sp>
      <p:sp>
        <p:nvSpPr>
          <p:cNvPr id="15" name="TextBox 14"/>
          <p:cNvSpPr txBox="1"/>
          <p:nvPr/>
        </p:nvSpPr>
        <p:spPr>
          <a:xfrm>
            <a:off x="342399" y="3364992"/>
            <a:ext cx="5217823" cy="869663"/>
          </a:xfrm>
          <a:prstGeom prst="rect">
            <a:avLst/>
          </a:prstGeom>
          <a:noFill/>
        </p:spPr>
        <p:txBody>
          <a:bodyPr wrap="square" lIns="144970" tIns="72486" rIns="144970" bIns="72486" rtlCol="0">
            <a:spAutoFit/>
          </a:bodyPr>
          <a:lstStyle/>
          <a:p>
            <a:r>
              <a:rPr lang="ru-RU" sz="1400" b="1" dirty="0" smtClean="0">
                <a:solidFill>
                  <a:srgbClr val="11437F"/>
                </a:solidFill>
              </a:rPr>
              <a:t>Кобзева Наталья Геннадьевна</a:t>
            </a:r>
            <a:endParaRPr lang="ru-RU" sz="1400" dirty="0">
              <a:solidFill>
                <a:srgbClr val="11437F"/>
              </a:solidFill>
            </a:endParaRPr>
          </a:p>
          <a:p>
            <a:r>
              <a:rPr lang="ru-RU" sz="1100" dirty="0" smtClean="0">
                <a:solidFill>
                  <a:srgbClr val="11437F"/>
                </a:solidFill>
              </a:rPr>
              <a:t>Начальник отдела организации распределения поступлений между бюджетами Управления совершенствования функциональной деятельности</a:t>
            </a:r>
            <a:endParaRPr lang="ru-RU" sz="1100" dirty="0">
              <a:solidFill>
                <a:srgbClr val="11437F"/>
              </a:solidFill>
            </a:endParaRPr>
          </a:p>
        </p:txBody>
      </p:sp>
      <p:sp>
        <p:nvSpPr>
          <p:cNvPr id="16" name="object 2"/>
          <p:cNvSpPr/>
          <p:nvPr/>
        </p:nvSpPr>
        <p:spPr>
          <a:xfrm>
            <a:off x="4" y="4250149"/>
            <a:ext cx="4209461" cy="248117"/>
          </a:xfrm>
          <a:custGeom>
            <a:avLst/>
            <a:gdLst/>
            <a:ahLst/>
            <a:cxnLst/>
            <a:rect l="l" t="t" r="r" b="b"/>
            <a:pathLst>
              <a:path w="4416425">
                <a:moveTo>
                  <a:pt x="0" y="0"/>
                </a:moveTo>
                <a:lnTo>
                  <a:pt x="4415994" y="0"/>
                </a:lnTo>
              </a:path>
            </a:pathLst>
          </a:custGeom>
          <a:ln w="9525">
            <a:solidFill>
              <a:srgbClr val="003B59"/>
            </a:solidFill>
          </a:ln>
        </p:spPr>
        <p:txBody>
          <a:bodyPr wrap="square" lIns="0" tIns="0" rIns="0" bIns="0" rtlCol="0"/>
          <a:lstStyle/>
          <a:p>
            <a:endParaRPr/>
          </a:p>
        </p:txBody>
      </p:sp>
      <p:sp>
        <p:nvSpPr>
          <p:cNvPr id="14" name="object 2"/>
          <p:cNvSpPr/>
          <p:nvPr/>
        </p:nvSpPr>
        <p:spPr>
          <a:xfrm flipV="1">
            <a:off x="2" y="397589"/>
            <a:ext cx="7004022" cy="280834"/>
          </a:xfrm>
          <a:custGeom>
            <a:avLst/>
            <a:gdLst/>
            <a:ahLst/>
            <a:cxnLst/>
            <a:rect l="l" t="t" r="r" b="b"/>
            <a:pathLst>
              <a:path w="4416425">
                <a:moveTo>
                  <a:pt x="0" y="0"/>
                </a:moveTo>
                <a:lnTo>
                  <a:pt x="4415994" y="0"/>
                </a:lnTo>
              </a:path>
            </a:pathLst>
          </a:custGeom>
          <a:ln w="12700">
            <a:solidFill>
              <a:schemeClr val="bg1">
                <a:lumMod val="85000"/>
              </a:schemeClr>
            </a:solidFill>
          </a:ln>
        </p:spPr>
        <p:txBody>
          <a:bodyPr wrap="square" lIns="0" tIns="0" rIns="0" bIns="0" rtlCol="0"/>
          <a:lstStyle/>
          <a:p>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a:extLst>
              <a:ext uri="{FF2B5EF4-FFF2-40B4-BE49-F238E27FC236}">
                <a16:creationId xmlns="" xmlns:a16="http://schemas.microsoft.com/office/drawing/2014/main" id="{ABA954BF-4777-45D6-BFB4-45F2F39C7C9E}"/>
              </a:ext>
            </a:extLst>
          </p:cNvPr>
          <p:cNvSpPr>
            <a:spLocks noGrp="1"/>
          </p:cNvSpPr>
          <p:nvPr>
            <p:ph type="sldNum" sz="quarter" idx="7"/>
          </p:nvPr>
        </p:nvSpPr>
        <p:spPr/>
        <p:txBody>
          <a:bodyPr/>
          <a:lstStyle/>
          <a:p>
            <a:fld id="{B6F15528-21DE-4FAA-801E-634DDDAF4B2B}" type="slidenum">
              <a:rPr lang="ru-RU" smtClean="0"/>
              <a:pPr/>
              <a:t>9</a:t>
            </a:fld>
            <a:endParaRPr lang="ru-RU"/>
          </a:p>
        </p:txBody>
      </p:sp>
      <p:sp>
        <p:nvSpPr>
          <p:cNvPr id="3" name="Заголовок 2">
            <a:extLst>
              <a:ext uri="{FF2B5EF4-FFF2-40B4-BE49-F238E27FC236}">
                <a16:creationId xmlns="" xmlns:a16="http://schemas.microsoft.com/office/drawing/2014/main" id="{3F4BD687-0976-4A43-A840-8970534F5534}"/>
              </a:ext>
            </a:extLst>
          </p:cNvPr>
          <p:cNvSpPr>
            <a:spLocks noGrp="1"/>
          </p:cNvSpPr>
          <p:nvPr>
            <p:ph type="title"/>
          </p:nvPr>
        </p:nvSpPr>
        <p:spPr>
          <a:xfrm>
            <a:off x="4700823" y="35233"/>
            <a:ext cx="4342475" cy="536651"/>
          </a:xfrm>
        </p:spPr>
        <p:txBody>
          <a:bodyPr/>
          <a:lstStyle/>
          <a:p>
            <a:r>
              <a:rPr lang="ru-RU" dirty="0">
                <a:solidFill>
                  <a:srgbClr val="11437F"/>
                </a:solidFill>
                <a:cs typeface="Arial" panose="020B0604020202020204" pitchFamily="34" charset="0"/>
              </a:rPr>
              <a:t>Порядок завершения года по доходам</a:t>
            </a:r>
            <a:br>
              <a:rPr lang="ru-RU" dirty="0">
                <a:solidFill>
                  <a:srgbClr val="11437F"/>
                </a:solidFill>
                <a:cs typeface="Arial" panose="020B0604020202020204" pitchFamily="34" charset="0"/>
              </a:rPr>
            </a:br>
            <a:endParaRPr lang="ru-RU" dirty="0"/>
          </a:p>
        </p:txBody>
      </p:sp>
      <p:graphicFrame>
        <p:nvGraphicFramePr>
          <p:cNvPr id="4" name="Диаграмма 3">
            <a:extLst>
              <a:ext uri="{FF2B5EF4-FFF2-40B4-BE49-F238E27FC236}">
                <a16:creationId xmlns="" xmlns:a16="http://schemas.microsoft.com/office/drawing/2014/main" id="{570DC79E-45AF-4512-9BF2-1AD1E62BABA1}"/>
              </a:ext>
            </a:extLst>
          </p:cNvPr>
          <p:cNvGraphicFramePr/>
          <p:nvPr>
            <p:extLst>
              <p:ext uri="{D42A27DB-BD31-4B8C-83A1-F6EECF244321}">
                <p14:modId xmlns:p14="http://schemas.microsoft.com/office/powerpoint/2010/main" val="947712016"/>
              </p:ext>
            </p:extLst>
          </p:nvPr>
        </p:nvGraphicFramePr>
        <p:xfrm>
          <a:off x="457202" y="895350"/>
          <a:ext cx="5010172" cy="3811088"/>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6" name="Таблица 5"/>
          <p:cNvGraphicFramePr>
            <a:graphicFrameLocks noGrp="1"/>
          </p:cNvGraphicFramePr>
          <p:nvPr>
            <p:extLst>
              <p:ext uri="{D42A27DB-BD31-4B8C-83A1-F6EECF244321}">
                <p14:modId xmlns:p14="http://schemas.microsoft.com/office/powerpoint/2010/main" val="2701689738"/>
              </p:ext>
            </p:extLst>
          </p:nvPr>
        </p:nvGraphicFramePr>
        <p:xfrm>
          <a:off x="457200" y="901701"/>
          <a:ext cx="8381998" cy="3971228"/>
        </p:xfrm>
        <a:graphic>
          <a:graphicData uri="http://schemas.openxmlformats.org/drawingml/2006/table">
            <a:tbl>
              <a:tblPr firstRow="1" bandRow="1">
                <a:tableStyleId>{5C22544A-7EE6-4342-B048-85BDC9FD1C3A}</a:tableStyleId>
              </a:tblPr>
              <a:tblGrid>
                <a:gridCol w="4032848"/>
                <a:gridCol w="4349150"/>
              </a:tblGrid>
              <a:tr h="420308">
                <a:tc>
                  <a:txBody>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ru-RU" sz="1400" b="1" i="0" u="none" strike="noStrike" kern="0" cap="none" spc="0" normalizeH="0" baseline="0" noProof="0" dirty="0" smtClean="0">
                          <a:ln>
                            <a:noFill/>
                          </a:ln>
                          <a:solidFill>
                            <a:srgbClr val="1F497D"/>
                          </a:solidFill>
                          <a:effectLst/>
                          <a:uLnTx/>
                          <a:uFillTx/>
                          <a:latin typeface="+mn-lt"/>
                          <a:ea typeface="+mn-ea"/>
                          <a:cs typeface="Times New Roman" panose="02020603050405020304" pitchFamily="18" charset="0"/>
                        </a:rPr>
                        <a:t>Завершение </a:t>
                      </a:r>
                      <a:r>
                        <a:rPr kumimoji="0" lang="ru-RU" sz="1400" b="1" i="0" u="none" strike="noStrike" kern="0" cap="none" spc="0" normalizeH="0" baseline="0" noProof="0" dirty="0" smtClean="0">
                          <a:ln>
                            <a:noFill/>
                          </a:ln>
                          <a:solidFill>
                            <a:srgbClr val="1F497D"/>
                          </a:solidFill>
                          <a:effectLst/>
                          <a:uLnTx/>
                          <a:uFillTx/>
                          <a:latin typeface="+mn-lt"/>
                          <a:ea typeface="+mn-ea"/>
                          <a:cs typeface="Times New Roman" panose="02020603050405020304" pitchFamily="18" charset="0"/>
                        </a:rPr>
                        <a:t>2021 </a:t>
                      </a:r>
                      <a:r>
                        <a:rPr kumimoji="0" lang="ru-RU" sz="1400" b="1" i="0" u="none" strike="noStrike" kern="0" cap="none" spc="0" normalizeH="0" baseline="0" noProof="0" dirty="0" smtClean="0">
                          <a:ln>
                            <a:noFill/>
                          </a:ln>
                          <a:solidFill>
                            <a:srgbClr val="1F497D"/>
                          </a:solidFill>
                          <a:effectLst/>
                          <a:uLnTx/>
                          <a:uFillTx/>
                          <a:latin typeface="+mn-lt"/>
                          <a:ea typeface="+mn-ea"/>
                          <a:cs typeface="Times New Roman" panose="02020603050405020304" pitchFamily="18" charset="0"/>
                        </a:rPr>
                        <a:t>года </a:t>
                      </a:r>
                    </a:p>
                  </a:txBody>
                  <a:tcPr marL="90000" marT="36000" marB="36000">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ru-RU" sz="1400" dirty="0" smtClean="0">
                          <a:solidFill>
                            <a:schemeClr val="tx2"/>
                          </a:solidFill>
                        </a:rPr>
                        <a:t>Завершение 2021 и последующих годов</a:t>
                      </a:r>
                    </a:p>
                  </a:txBody>
                  <a:tcPr marL="90000" marT="36000" marB="36000">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733032">
                <a:tc rowSpan="2">
                  <a:txBody>
                    <a:bodyPr/>
                    <a:lstStyle/>
                    <a:p>
                      <a:pPr algn="just"/>
                      <a:endParaRPr lang="ru-RU" sz="1100" b="0" dirty="0" smtClean="0">
                        <a:solidFill>
                          <a:schemeClr val="tx1"/>
                        </a:solidFill>
                        <a:latin typeface="+mn-lt"/>
                        <a:cs typeface="Times New Roman" panose="02020603050405020304" pitchFamily="18" charset="0"/>
                      </a:endParaRPr>
                    </a:p>
                    <a:p>
                      <a:pPr algn="just"/>
                      <a:r>
                        <a:rPr lang="ru-RU" sz="1100" b="0" dirty="0" smtClean="0">
                          <a:solidFill>
                            <a:schemeClr val="tx1"/>
                          </a:solidFill>
                          <a:latin typeface="+mn-lt"/>
                          <a:cs typeface="Times New Roman" panose="02020603050405020304" pitchFamily="18" charset="0"/>
                        </a:rPr>
                        <a:t>Распределении поступлений в первые 5 рабочих дней 2021 года за последний рабочий день 2020 года будет осуществляться по </a:t>
                      </a:r>
                      <a:r>
                        <a:rPr lang="ru-RU" sz="1100" b="1" dirty="0" smtClean="0">
                          <a:solidFill>
                            <a:schemeClr val="accent1">
                              <a:lumMod val="50000"/>
                            </a:schemeClr>
                          </a:solidFill>
                          <a:latin typeface="+mn-lt"/>
                          <a:cs typeface="Times New Roman" panose="02020603050405020304" pitchFamily="18" charset="0"/>
                        </a:rPr>
                        <a:t>действующему Положению Минфина России и Банка России от 12.11.2008  № 127н/328П </a:t>
                      </a:r>
                      <a:r>
                        <a:rPr lang="ru-RU" sz="1100" b="0" dirty="0" smtClean="0">
                          <a:solidFill>
                            <a:schemeClr val="tx1"/>
                          </a:solidFill>
                          <a:latin typeface="+mn-lt"/>
                          <a:cs typeface="Times New Roman" panose="02020603050405020304" pitchFamily="18" charset="0"/>
                        </a:rPr>
                        <a:t>«О порядке завершения в текущем финансовом году операций по счетам федерального бюджета, открытым в подразделениях Банка России и кредитных организациях (филиалах)»</a:t>
                      </a: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just"/>
                      <a:endParaRPr lang="ru-RU" sz="1100" b="0" dirty="0" smtClean="0">
                        <a:solidFill>
                          <a:schemeClr val="tx1"/>
                        </a:solidFill>
                        <a:latin typeface="+mn-lt"/>
                        <a:cs typeface="Times New Roman" panose="02020603050405020304" pitchFamily="18" charset="0"/>
                      </a:endParaRPr>
                    </a:p>
                    <a:p>
                      <a:pPr algn="just"/>
                      <a:r>
                        <a:rPr lang="ru-RU" sz="1100" b="0" dirty="0" smtClean="0">
                          <a:solidFill>
                            <a:schemeClr val="tx1"/>
                          </a:solidFill>
                          <a:latin typeface="+mn-lt"/>
                          <a:cs typeface="Times New Roman" panose="02020603050405020304" pitchFamily="18" charset="0"/>
                        </a:rPr>
                        <a:t>Распределении поступлений в первые 5 рабочих дней 2022 года за последний рабочий день 2021 года и последующих годов соответствии с </a:t>
                      </a:r>
                      <a:r>
                        <a:rPr lang="ru-RU" sz="1100" b="1" dirty="0" smtClean="0">
                          <a:solidFill>
                            <a:schemeClr val="accent1">
                              <a:lumMod val="50000"/>
                            </a:schemeClr>
                          </a:solidFill>
                          <a:latin typeface="+mn-lt"/>
                          <a:cs typeface="Times New Roman" panose="02020603050405020304" pitchFamily="18" charset="0"/>
                        </a:rPr>
                        <a:t>разделом VI</a:t>
                      </a:r>
                      <a:r>
                        <a:rPr lang="en-US" sz="1100" b="1" dirty="0" smtClean="0">
                          <a:solidFill>
                            <a:schemeClr val="accent1">
                              <a:lumMod val="50000"/>
                            </a:schemeClr>
                          </a:solidFill>
                          <a:latin typeface="+mn-lt"/>
                          <a:cs typeface="Times New Roman" panose="02020603050405020304" pitchFamily="18" charset="0"/>
                        </a:rPr>
                        <a:t>I</a:t>
                      </a:r>
                      <a:r>
                        <a:rPr lang="ru-RU" sz="1100" b="1" dirty="0" smtClean="0">
                          <a:solidFill>
                            <a:schemeClr val="accent1">
                              <a:lumMod val="50000"/>
                            </a:schemeClr>
                          </a:solidFill>
                          <a:latin typeface="+mn-lt"/>
                          <a:cs typeface="Times New Roman" panose="02020603050405020304" pitchFamily="18" charset="0"/>
                        </a:rPr>
                        <a:t> Порядка № 66н</a:t>
                      </a: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806336">
                <a:tc vMerge="1">
                  <a:txBody>
                    <a:bodyPr/>
                    <a:lstStyle/>
                    <a:p>
                      <a:endParaRPr lang="ru-RU"/>
                    </a:p>
                  </a:txBody>
                  <a:tcPr/>
                </a:tc>
                <a:tc>
                  <a:txBody>
                    <a:bodyPr/>
                    <a:lstStyle/>
                    <a:p>
                      <a:pPr marL="0" algn="just"/>
                      <a:endParaRPr lang="ru-RU" sz="1100" b="0" dirty="0" smtClean="0">
                        <a:solidFill>
                          <a:schemeClr val="tx1"/>
                        </a:solidFill>
                        <a:latin typeface="+mn-lt"/>
                        <a:cs typeface="Times New Roman" panose="02020603050405020304" pitchFamily="18" charset="0"/>
                      </a:endParaRPr>
                    </a:p>
                    <a:p>
                      <a:pPr marL="0" algn="just"/>
                      <a:r>
                        <a:rPr lang="ru-RU" sz="1100" b="0" dirty="0" smtClean="0">
                          <a:solidFill>
                            <a:schemeClr val="tx1"/>
                          </a:solidFill>
                          <a:latin typeface="+mn-lt"/>
                          <a:cs typeface="Times New Roman" panose="02020603050405020304" pitchFamily="18" charset="0"/>
                        </a:rPr>
                        <a:t>Операции по распределению поступлений за отчетный финансовый год осуществляются </a:t>
                      </a:r>
                      <a:r>
                        <a:rPr lang="ru-RU" sz="1100" b="1" dirty="0" smtClean="0">
                          <a:solidFill>
                            <a:srgbClr val="003B59"/>
                          </a:solidFill>
                          <a:latin typeface="+mn-lt"/>
                          <a:cs typeface="Times New Roman" panose="02020603050405020304" pitchFamily="18" charset="0"/>
                        </a:rPr>
                        <a:t>на отдельном казначейском счете 03100</a:t>
                      </a:r>
                      <a:r>
                        <a:rPr lang="ru-RU" sz="1100" b="0" dirty="0" smtClean="0">
                          <a:solidFill>
                            <a:srgbClr val="003B59"/>
                          </a:solidFill>
                          <a:latin typeface="+mn-lt"/>
                          <a:cs typeface="Times New Roman" panose="02020603050405020304" pitchFamily="18" charset="0"/>
                        </a:rPr>
                        <a:t>,</a:t>
                      </a:r>
                      <a:r>
                        <a:rPr lang="ru-RU" sz="1100" b="0" dirty="0" smtClean="0">
                          <a:solidFill>
                            <a:schemeClr val="tx1"/>
                          </a:solidFill>
                          <a:latin typeface="+mn-lt"/>
                          <a:cs typeface="Times New Roman" panose="02020603050405020304" pitchFamily="18" charset="0"/>
                        </a:rPr>
                        <a:t> предназначенном для завершения отчетного года</a:t>
                      </a: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894300">
                <a:tc rowSpan="2">
                  <a:txBody>
                    <a:bodyPr/>
                    <a:lstStyle/>
                    <a:p>
                      <a:pPr marL="0" marR="0" indent="0" algn="just" defTabSz="914400" eaLnBrk="1" fontAlgn="auto" latinLnBrk="0" hangingPunct="1">
                        <a:lnSpc>
                          <a:spcPct val="100000"/>
                        </a:lnSpc>
                        <a:spcBef>
                          <a:spcPts val="0"/>
                        </a:spcBef>
                        <a:spcAft>
                          <a:spcPts val="0"/>
                        </a:spcAft>
                        <a:buClrTx/>
                        <a:buSzTx/>
                        <a:buFontTx/>
                        <a:buNone/>
                        <a:tabLst/>
                        <a:defRPr/>
                      </a:pPr>
                      <a:endParaRPr lang="ru-RU" sz="1100" b="0" dirty="0" smtClean="0">
                        <a:solidFill>
                          <a:schemeClr val="tx1"/>
                        </a:solidFill>
                        <a:latin typeface="+mn-lt"/>
                        <a:cs typeface="Times New Roman" panose="02020603050405020304" pitchFamily="18" charset="0"/>
                      </a:endParaRPr>
                    </a:p>
                    <a:p>
                      <a:pPr marL="0" marR="0" indent="0" algn="just" defTabSz="914400" eaLnBrk="1" fontAlgn="auto" latinLnBrk="0" hangingPunct="1">
                        <a:lnSpc>
                          <a:spcPct val="100000"/>
                        </a:lnSpc>
                        <a:spcBef>
                          <a:spcPts val="0"/>
                        </a:spcBef>
                        <a:spcAft>
                          <a:spcPts val="0"/>
                        </a:spcAft>
                        <a:buClrTx/>
                        <a:buSzTx/>
                        <a:buFontTx/>
                        <a:buNone/>
                        <a:tabLst/>
                        <a:defRPr/>
                      </a:pPr>
                      <a:r>
                        <a:rPr lang="ru-RU" sz="1100" b="0" dirty="0" smtClean="0">
                          <a:solidFill>
                            <a:schemeClr val="tx1"/>
                          </a:solidFill>
                          <a:latin typeface="+mn-lt"/>
                          <a:cs typeface="Times New Roman" panose="02020603050405020304" pitchFamily="18" charset="0"/>
                        </a:rPr>
                        <a:t>Перечисление распределенных  сумм поступлений будет осуществляться на единые счета бюджетов, действующие по состоянию на последний рабочий день 2020 года</a:t>
                      </a:r>
                      <a:endParaRPr lang="ru-RU" sz="1100" b="0" dirty="0">
                        <a:solidFill>
                          <a:schemeClr val="tx2"/>
                        </a:solidFill>
                        <a:latin typeface="+mn-lt"/>
                        <a:cs typeface="Times New Roman" panose="02020603050405020304" pitchFamily="18" charset="0"/>
                      </a:endParaRP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just"/>
                      <a:endParaRPr lang="ru-RU" sz="1100" b="0" dirty="0" smtClean="0">
                        <a:solidFill>
                          <a:schemeClr val="tx1"/>
                        </a:solidFill>
                        <a:latin typeface="+mn-lt"/>
                        <a:cs typeface="Times New Roman" panose="02020603050405020304" pitchFamily="18" charset="0"/>
                      </a:endParaRPr>
                    </a:p>
                    <a:p>
                      <a:pPr marL="0" algn="just"/>
                      <a:r>
                        <a:rPr lang="ru-RU" sz="1100" b="1" dirty="0" smtClean="0">
                          <a:solidFill>
                            <a:srgbClr val="003B59"/>
                          </a:solidFill>
                          <a:latin typeface="+mn-lt"/>
                          <a:cs typeface="Times New Roman" panose="02020603050405020304" pitchFamily="18" charset="0"/>
                        </a:rPr>
                        <a:t>Перечисление</a:t>
                      </a:r>
                      <a:r>
                        <a:rPr lang="ru-RU" sz="1100" b="0" dirty="0" smtClean="0">
                          <a:solidFill>
                            <a:srgbClr val="003B59"/>
                          </a:solidFill>
                          <a:latin typeface="+mn-lt"/>
                          <a:cs typeface="Times New Roman" panose="02020603050405020304" pitchFamily="18" charset="0"/>
                        </a:rPr>
                        <a:t> </a:t>
                      </a:r>
                      <a:r>
                        <a:rPr lang="ru-RU" sz="1100" b="1" dirty="0" smtClean="0">
                          <a:solidFill>
                            <a:srgbClr val="003B59"/>
                          </a:solidFill>
                          <a:latin typeface="+mn-lt"/>
                          <a:cs typeface="Times New Roman" panose="02020603050405020304" pitchFamily="18" charset="0"/>
                        </a:rPr>
                        <a:t>средств</a:t>
                      </a:r>
                      <a:r>
                        <a:rPr lang="ru-RU" sz="1100" b="0" dirty="0" smtClean="0">
                          <a:solidFill>
                            <a:srgbClr val="003B59"/>
                          </a:solidFill>
                          <a:latin typeface="+mn-lt"/>
                          <a:cs typeface="Times New Roman" panose="02020603050405020304" pitchFamily="18" charset="0"/>
                        </a:rPr>
                        <a:t> </a:t>
                      </a:r>
                      <a:r>
                        <a:rPr lang="ru-RU" sz="1100" b="0" dirty="0" smtClean="0">
                          <a:solidFill>
                            <a:schemeClr val="tx1"/>
                          </a:solidFill>
                          <a:latin typeface="+mn-lt"/>
                          <a:cs typeface="Times New Roman" panose="02020603050405020304" pitchFamily="18" charset="0"/>
                        </a:rPr>
                        <a:t>между казначейскими счетами органа 03100 и 03100 для завершения операций отчетного года </a:t>
                      </a:r>
                      <a:r>
                        <a:rPr lang="ru-RU" sz="1100" b="1" dirty="0" smtClean="0">
                          <a:solidFill>
                            <a:srgbClr val="003B59"/>
                          </a:solidFill>
                          <a:latin typeface="+mn-lt"/>
                          <a:cs typeface="Times New Roman" panose="02020603050405020304" pitchFamily="18" charset="0"/>
                        </a:rPr>
                        <a:t>и</a:t>
                      </a:r>
                      <a:r>
                        <a:rPr lang="ru-RU" sz="1100" b="0" dirty="0" smtClean="0">
                          <a:solidFill>
                            <a:srgbClr val="003B59"/>
                          </a:solidFill>
                          <a:latin typeface="+mn-lt"/>
                          <a:cs typeface="Times New Roman" panose="02020603050405020304" pitchFamily="18" charset="0"/>
                        </a:rPr>
                        <a:t> </a:t>
                      </a:r>
                      <a:r>
                        <a:rPr lang="ru-RU" sz="1100" b="1" dirty="0" smtClean="0">
                          <a:solidFill>
                            <a:srgbClr val="003B59"/>
                          </a:solidFill>
                          <a:latin typeface="+mn-lt"/>
                          <a:cs typeface="Times New Roman" panose="02020603050405020304" pitchFamily="18" charset="0"/>
                        </a:rPr>
                        <a:t>их</a:t>
                      </a:r>
                      <a:r>
                        <a:rPr lang="ru-RU" sz="1100" b="0" dirty="0" smtClean="0">
                          <a:solidFill>
                            <a:srgbClr val="003B59"/>
                          </a:solidFill>
                          <a:latin typeface="+mn-lt"/>
                          <a:cs typeface="Times New Roman" panose="02020603050405020304" pitchFamily="18" charset="0"/>
                        </a:rPr>
                        <a:t> </a:t>
                      </a:r>
                      <a:r>
                        <a:rPr lang="ru-RU" sz="1100" b="1" dirty="0" smtClean="0">
                          <a:solidFill>
                            <a:srgbClr val="003B59"/>
                          </a:solidFill>
                          <a:latin typeface="+mn-lt"/>
                          <a:cs typeface="Times New Roman" panose="02020603050405020304" pitchFamily="18" charset="0"/>
                        </a:rPr>
                        <a:t>распределение</a:t>
                      </a:r>
                      <a:r>
                        <a:rPr lang="ru-RU" sz="1100" b="0" dirty="0" smtClean="0">
                          <a:solidFill>
                            <a:srgbClr val="11437F"/>
                          </a:solidFill>
                          <a:latin typeface="+mn-lt"/>
                          <a:cs typeface="Times New Roman" panose="02020603050405020304" pitchFamily="18" charset="0"/>
                        </a:rPr>
                        <a:t> </a:t>
                      </a:r>
                      <a:r>
                        <a:rPr lang="ru-RU" sz="1100" b="0" dirty="0" smtClean="0">
                          <a:solidFill>
                            <a:schemeClr val="tx1"/>
                          </a:solidFill>
                          <a:latin typeface="+mn-lt"/>
                          <a:cs typeface="Times New Roman" panose="02020603050405020304" pitchFamily="18" charset="0"/>
                        </a:rPr>
                        <a:t>осуществляется </a:t>
                      </a:r>
                      <a:r>
                        <a:rPr lang="ru-RU" sz="1100" b="1" dirty="0" smtClean="0">
                          <a:solidFill>
                            <a:srgbClr val="003B59"/>
                          </a:solidFill>
                          <a:latin typeface="+mn-lt"/>
                          <a:cs typeface="Times New Roman" panose="02020603050405020304" pitchFamily="18" charset="0"/>
                        </a:rPr>
                        <a:t>в</a:t>
                      </a:r>
                      <a:r>
                        <a:rPr lang="ru-RU" sz="1100" b="0" dirty="0" smtClean="0">
                          <a:solidFill>
                            <a:srgbClr val="003B59"/>
                          </a:solidFill>
                          <a:latin typeface="+mn-lt"/>
                          <a:cs typeface="Times New Roman" panose="02020603050405020304" pitchFamily="18" charset="0"/>
                        </a:rPr>
                        <a:t> </a:t>
                      </a:r>
                      <a:r>
                        <a:rPr lang="ru-RU" sz="1100" b="1" dirty="0" smtClean="0">
                          <a:solidFill>
                            <a:srgbClr val="003B59"/>
                          </a:solidFill>
                          <a:latin typeface="+mn-lt"/>
                          <a:cs typeface="Times New Roman" panose="02020603050405020304" pitchFamily="18" charset="0"/>
                        </a:rPr>
                        <a:t>первый</a:t>
                      </a:r>
                      <a:r>
                        <a:rPr lang="ru-RU" sz="1100" b="0" dirty="0" smtClean="0">
                          <a:solidFill>
                            <a:srgbClr val="003B59"/>
                          </a:solidFill>
                          <a:latin typeface="+mn-lt"/>
                          <a:cs typeface="Times New Roman" panose="02020603050405020304" pitchFamily="18" charset="0"/>
                        </a:rPr>
                        <a:t> </a:t>
                      </a:r>
                      <a:r>
                        <a:rPr lang="ru-RU" sz="1100" b="1" dirty="0" smtClean="0">
                          <a:solidFill>
                            <a:srgbClr val="003B59"/>
                          </a:solidFill>
                          <a:latin typeface="+mn-lt"/>
                          <a:cs typeface="Times New Roman" panose="02020603050405020304" pitchFamily="18" charset="0"/>
                        </a:rPr>
                        <a:t>день</a:t>
                      </a:r>
                      <a:r>
                        <a:rPr lang="ru-RU" sz="1100" b="0" dirty="0" smtClean="0">
                          <a:solidFill>
                            <a:srgbClr val="003B59"/>
                          </a:solidFill>
                          <a:latin typeface="+mn-lt"/>
                          <a:cs typeface="Times New Roman" panose="02020603050405020304" pitchFamily="18" charset="0"/>
                        </a:rPr>
                        <a:t> </a:t>
                      </a:r>
                      <a:r>
                        <a:rPr lang="ru-RU" sz="1100" b="1" dirty="0" smtClean="0">
                          <a:solidFill>
                            <a:srgbClr val="003B59"/>
                          </a:solidFill>
                          <a:latin typeface="+mn-lt"/>
                          <a:cs typeface="Times New Roman" panose="02020603050405020304" pitchFamily="18" charset="0"/>
                        </a:rPr>
                        <a:t>текущего</a:t>
                      </a:r>
                      <a:r>
                        <a:rPr lang="ru-RU" sz="1100" b="0" dirty="0" smtClean="0">
                          <a:solidFill>
                            <a:srgbClr val="003B59"/>
                          </a:solidFill>
                          <a:latin typeface="+mn-lt"/>
                          <a:cs typeface="Times New Roman" panose="02020603050405020304" pitchFamily="18" charset="0"/>
                        </a:rPr>
                        <a:t> </a:t>
                      </a:r>
                      <a:r>
                        <a:rPr lang="ru-RU" sz="1100" b="1" dirty="0" smtClean="0">
                          <a:solidFill>
                            <a:srgbClr val="003B59"/>
                          </a:solidFill>
                          <a:latin typeface="+mn-lt"/>
                          <a:cs typeface="Times New Roman" panose="02020603050405020304" pitchFamily="18" charset="0"/>
                        </a:rPr>
                        <a:t>года</a:t>
                      </a: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873475">
                <a:tc vMerge="1">
                  <a:txBody>
                    <a:bodyPr/>
                    <a:lstStyle/>
                    <a:p>
                      <a:endParaRPr lang="ru-RU"/>
                    </a:p>
                  </a:txBody>
                  <a:tcPr/>
                </a:tc>
                <a:tc>
                  <a:txBody>
                    <a:bodyPr/>
                    <a:lstStyle/>
                    <a:p>
                      <a:pPr marL="0" algn="just"/>
                      <a:endParaRPr lang="ru-RU" sz="1100" b="0" dirty="0" smtClean="0">
                        <a:solidFill>
                          <a:schemeClr val="tx1"/>
                        </a:solidFill>
                        <a:latin typeface="+mn-lt"/>
                        <a:cs typeface="Times New Roman" panose="02020603050405020304" pitchFamily="18" charset="0"/>
                      </a:endParaRPr>
                    </a:p>
                    <a:p>
                      <a:pPr marL="0" algn="just"/>
                      <a:r>
                        <a:rPr lang="ru-RU" sz="1100" b="0" dirty="0" smtClean="0">
                          <a:solidFill>
                            <a:schemeClr val="tx1"/>
                          </a:solidFill>
                          <a:latin typeface="+mn-lt"/>
                          <a:cs typeface="Times New Roman" panose="02020603050405020304" pitchFamily="18" charset="0"/>
                        </a:rPr>
                        <a:t>На казначейский счет 03100 для завершения операций отчетного года также зачисляются доходы от размещения средств единого казначейского счета за последний период отчетного года </a:t>
                      </a: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bl>
          </a:graphicData>
        </a:graphic>
      </p:graphicFrame>
    </p:spTree>
    <p:extLst>
      <p:ext uri="{BB962C8B-B14F-4D97-AF65-F5344CB8AC3E}">
        <p14:creationId xmlns:p14="http://schemas.microsoft.com/office/powerpoint/2010/main" val="214894180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a:extLst>
              <a:ext uri="{FF2B5EF4-FFF2-40B4-BE49-F238E27FC236}">
                <a16:creationId xmlns="" xmlns:a16="http://schemas.microsoft.com/office/drawing/2014/main" id="{ABA954BF-4777-45D6-BFB4-45F2F39C7C9E}"/>
              </a:ext>
            </a:extLst>
          </p:cNvPr>
          <p:cNvSpPr>
            <a:spLocks noGrp="1"/>
          </p:cNvSpPr>
          <p:nvPr>
            <p:ph type="sldNum" sz="quarter" idx="7"/>
          </p:nvPr>
        </p:nvSpPr>
        <p:spPr/>
        <p:txBody>
          <a:bodyPr/>
          <a:lstStyle/>
          <a:p>
            <a:fld id="{B6F15528-21DE-4FAA-801E-634DDDAF4B2B}" type="slidenum">
              <a:rPr lang="ru-RU" smtClean="0"/>
              <a:pPr/>
              <a:t>10</a:t>
            </a:fld>
            <a:endParaRPr lang="ru-RU"/>
          </a:p>
        </p:txBody>
      </p:sp>
      <p:sp>
        <p:nvSpPr>
          <p:cNvPr id="3" name="Заголовок 2">
            <a:extLst>
              <a:ext uri="{FF2B5EF4-FFF2-40B4-BE49-F238E27FC236}">
                <a16:creationId xmlns="" xmlns:a16="http://schemas.microsoft.com/office/drawing/2014/main" id="{3F4BD687-0976-4A43-A840-8970534F5534}"/>
              </a:ext>
            </a:extLst>
          </p:cNvPr>
          <p:cNvSpPr>
            <a:spLocks noGrp="1"/>
          </p:cNvSpPr>
          <p:nvPr>
            <p:ph type="title"/>
          </p:nvPr>
        </p:nvSpPr>
        <p:spPr>
          <a:xfrm>
            <a:off x="4648200" y="209550"/>
            <a:ext cx="4342475" cy="261610"/>
          </a:xfrm>
        </p:spPr>
        <p:txBody>
          <a:bodyPr/>
          <a:lstStyle/>
          <a:p>
            <a:r>
              <a:rPr lang="ru-RU" dirty="0" smtClean="0">
                <a:solidFill>
                  <a:srgbClr val="11437F"/>
                </a:solidFill>
                <a:cs typeface="Arial" panose="020B0604020202020204" pitchFamily="34" charset="0"/>
              </a:rPr>
              <a:t>Реестр администрируемых доходов</a:t>
            </a:r>
            <a:endParaRPr lang="ru-RU" dirty="0">
              <a:solidFill>
                <a:srgbClr val="11437F"/>
              </a:solidFill>
            </a:endParaRPr>
          </a:p>
        </p:txBody>
      </p:sp>
      <p:graphicFrame>
        <p:nvGraphicFramePr>
          <p:cNvPr id="4" name="Диаграмма 3">
            <a:extLst>
              <a:ext uri="{FF2B5EF4-FFF2-40B4-BE49-F238E27FC236}">
                <a16:creationId xmlns="" xmlns:a16="http://schemas.microsoft.com/office/drawing/2014/main" id="{570DC79E-45AF-4512-9BF2-1AD1E62BABA1}"/>
              </a:ext>
            </a:extLst>
          </p:cNvPr>
          <p:cNvGraphicFramePr/>
          <p:nvPr>
            <p:extLst>
              <p:ext uri="{D42A27DB-BD31-4B8C-83A1-F6EECF244321}">
                <p14:modId xmlns:p14="http://schemas.microsoft.com/office/powerpoint/2010/main" val="947712016"/>
              </p:ext>
            </p:extLst>
          </p:nvPr>
        </p:nvGraphicFramePr>
        <p:xfrm>
          <a:off x="457202" y="895350"/>
          <a:ext cx="5010172" cy="3811088"/>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6" name="Таблица 5"/>
          <p:cNvGraphicFramePr>
            <a:graphicFrameLocks noGrp="1"/>
          </p:cNvGraphicFramePr>
          <p:nvPr>
            <p:extLst>
              <p:ext uri="{D42A27DB-BD31-4B8C-83A1-F6EECF244321}">
                <p14:modId xmlns:p14="http://schemas.microsoft.com/office/powerpoint/2010/main" val="3645575645"/>
              </p:ext>
            </p:extLst>
          </p:nvPr>
        </p:nvGraphicFramePr>
        <p:xfrm>
          <a:off x="457200" y="901700"/>
          <a:ext cx="8381998" cy="3148330"/>
        </p:xfrm>
        <a:graphic>
          <a:graphicData uri="http://schemas.openxmlformats.org/drawingml/2006/table">
            <a:tbl>
              <a:tblPr firstRow="1" bandRow="1">
                <a:tableStyleId>{5C22544A-7EE6-4342-B048-85BDC9FD1C3A}</a:tableStyleId>
              </a:tblPr>
              <a:tblGrid>
                <a:gridCol w="4032848"/>
                <a:gridCol w="4349150"/>
              </a:tblGrid>
              <a:tr h="450850">
                <a:tc>
                  <a:txBody>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ru-RU" sz="1400" b="1" i="0" u="none" strike="noStrike" kern="0" cap="none" spc="0" normalizeH="0" baseline="0" noProof="0" dirty="0" smtClean="0">
                          <a:ln>
                            <a:noFill/>
                          </a:ln>
                          <a:solidFill>
                            <a:srgbClr val="1F497D"/>
                          </a:solidFill>
                          <a:effectLst/>
                          <a:uLnTx/>
                          <a:uFillTx/>
                          <a:latin typeface="+mn-lt"/>
                          <a:ea typeface="+mn-ea"/>
                          <a:cs typeface="Times New Roman" panose="02020603050405020304" pitchFamily="18" charset="0"/>
                        </a:rPr>
                        <a:t>Настоящее время</a:t>
                      </a:r>
                    </a:p>
                  </a:txBody>
                  <a:tcPr marL="90000" marT="36000" marB="36000">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ru-RU" sz="1400" dirty="0" smtClean="0">
                          <a:solidFill>
                            <a:schemeClr val="tx2"/>
                          </a:solidFill>
                        </a:rPr>
                        <a:t>Начиная с 1 января 2021 года</a:t>
                      </a:r>
                    </a:p>
                  </a:txBody>
                  <a:tcPr marL="90000" marT="36000" marB="36000">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767845">
                <a:tc>
                  <a:txBody>
                    <a:bodyPr/>
                    <a:lstStyle/>
                    <a:p>
                      <a:pPr algn="just"/>
                      <a:r>
                        <a:rPr lang="ru-RU" sz="1100" b="0" dirty="0" smtClean="0">
                          <a:solidFill>
                            <a:schemeClr val="tx1"/>
                          </a:solidFill>
                          <a:latin typeface="+mn-lt"/>
                          <a:cs typeface="Times New Roman" panose="02020603050405020304" pitchFamily="18" charset="0"/>
                        </a:rPr>
                        <a:t>Установлен</a:t>
                      </a:r>
                      <a:r>
                        <a:rPr lang="ru-RU" sz="1100" b="0" baseline="0" dirty="0" smtClean="0">
                          <a:solidFill>
                            <a:schemeClr val="tx1"/>
                          </a:solidFill>
                          <a:latin typeface="+mn-lt"/>
                          <a:cs typeface="Times New Roman" panose="02020603050405020304" pitchFamily="18" charset="0"/>
                        </a:rPr>
                        <a:t> </a:t>
                      </a:r>
                      <a:r>
                        <a:rPr lang="ru-RU" sz="1100" b="1" dirty="0" smtClean="0">
                          <a:solidFill>
                            <a:srgbClr val="003B59"/>
                          </a:solidFill>
                          <a:latin typeface="+mn-lt"/>
                          <a:cs typeface="Times New Roman" panose="02020603050405020304" pitchFamily="18" charset="0"/>
                        </a:rPr>
                        <a:t>Порядком</a:t>
                      </a:r>
                      <a:r>
                        <a:rPr lang="ru-RU" sz="1100" b="1" baseline="0" dirty="0" smtClean="0">
                          <a:solidFill>
                            <a:srgbClr val="003B59"/>
                          </a:solidFill>
                          <a:latin typeface="+mn-lt"/>
                          <a:cs typeface="Times New Roman" panose="02020603050405020304" pitchFamily="18" charset="0"/>
                        </a:rPr>
                        <a:t> открытия и ведения лицевых счетов территориальными органами Федерального казначейства</a:t>
                      </a:r>
                      <a:r>
                        <a:rPr lang="ru-RU" sz="1100" b="0" baseline="0" dirty="0" smtClean="0">
                          <a:solidFill>
                            <a:schemeClr val="tx1"/>
                          </a:solidFill>
                          <a:latin typeface="+mn-lt"/>
                          <a:cs typeface="Times New Roman" panose="02020603050405020304" pitchFamily="18" charset="0"/>
                        </a:rPr>
                        <a:t>, утвержденным приказом Федерального казначейства от 17.10.2016 № 21н</a:t>
                      </a:r>
                      <a:endParaRPr lang="ru-RU" sz="1100" b="0" dirty="0" smtClean="0">
                        <a:solidFill>
                          <a:schemeClr val="tx1"/>
                        </a:solidFill>
                        <a:latin typeface="+mn-lt"/>
                        <a:cs typeface="Times New Roman" panose="02020603050405020304" pitchFamily="18" charset="0"/>
                      </a:endParaRP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just"/>
                      <a:r>
                        <a:rPr lang="ru-RU" sz="1100" b="0" dirty="0" smtClean="0">
                          <a:solidFill>
                            <a:schemeClr val="tx1"/>
                          </a:solidFill>
                          <a:latin typeface="+mn-lt"/>
                          <a:cs typeface="Times New Roman" panose="02020603050405020304" pitchFamily="18" charset="0"/>
                        </a:rPr>
                        <a:t>Установлен </a:t>
                      </a:r>
                      <a:r>
                        <a:rPr lang="ru-RU" sz="1100" b="1" dirty="0" smtClean="0">
                          <a:solidFill>
                            <a:srgbClr val="003B59"/>
                          </a:solidFill>
                          <a:latin typeface="+mn-lt"/>
                          <a:cs typeface="Times New Roman" panose="02020603050405020304" pitchFamily="18" charset="0"/>
                        </a:rPr>
                        <a:t>Порядком казначейского обслуживания</a:t>
                      </a:r>
                      <a:r>
                        <a:rPr lang="ru-RU" sz="1100" b="0" dirty="0" smtClean="0">
                          <a:solidFill>
                            <a:schemeClr val="tx1"/>
                          </a:solidFill>
                          <a:latin typeface="+mn-lt"/>
                          <a:cs typeface="Times New Roman" panose="02020603050405020304" pitchFamily="18" charset="0"/>
                        </a:rPr>
                        <a:t>, утвержденным приказом</a:t>
                      </a:r>
                      <a:r>
                        <a:rPr lang="ru-RU" sz="1100" b="0" baseline="0" dirty="0" smtClean="0">
                          <a:solidFill>
                            <a:schemeClr val="tx1"/>
                          </a:solidFill>
                          <a:latin typeface="+mn-lt"/>
                          <a:cs typeface="Times New Roman" panose="02020603050405020304" pitchFamily="18" charset="0"/>
                        </a:rPr>
                        <a:t> Федерального казначейства от  14.05.2020 № 21н </a:t>
                      </a:r>
                    </a:p>
                    <a:p>
                      <a:pPr algn="just"/>
                      <a:endParaRPr lang="ru-RU" sz="1100" b="1" baseline="0" dirty="0" smtClean="0">
                        <a:solidFill>
                          <a:schemeClr val="accent1">
                            <a:lumMod val="50000"/>
                          </a:schemeClr>
                        </a:solidFill>
                        <a:latin typeface="+mn-lt"/>
                        <a:cs typeface="Times New Roman" panose="02020603050405020304" pitchFamily="18" charset="0"/>
                      </a:endParaRPr>
                    </a:p>
                    <a:p>
                      <a:pPr algn="just"/>
                      <a:endParaRPr lang="ru-RU" sz="1100" b="1" dirty="0" smtClean="0">
                        <a:solidFill>
                          <a:schemeClr val="accent1">
                            <a:lumMod val="50000"/>
                          </a:schemeClr>
                        </a:solidFill>
                        <a:latin typeface="+mn-lt"/>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767845">
                <a:tc>
                  <a:txBody>
                    <a:bodyPr/>
                    <a:lstStyle/>
                    <a:p>
                      <a:pPr algn="just"/>
                      <a:r>
                        <a:rPr lang="ru-RU" sz="1100" b="0" i="0" dirty="0" smtClean="0">
                          <a:solidFill>
                            <a:schemeClr val="dk1"/>
                          </a:solidFill>
                          <a:latin typeface="+mn-lt"/>
                          <a:ea typeface="+mn-ea"/>
                          <a:cs typeface="+mn-cs"/>
                        </a:rPr>
                        <a:t>Реестр администрируемых доходов представляется не </a:t>
                      </a:r>
                      <a:r>
                        <a:rPr lang="ru-RU" sz="1100" b="1" i="0" dirty="0" smtClean="0">
                          <a:solidFill>
                            <a:srgbClr val="003B59"/>
                          </a:solidFill>
                          <a:latin typeface="+mn-lt"/>
                          <a:ea typeface="+mn-ea"/>
                          <a:cs typeface="+mn-cs"/>
                        </a:rPr>
                        <a:t>позднее пяти рабочих дней </a:t>
                      </a:r>
                      <a:r>
                        <a:rPr lang="ru-RU" sz="1100" b="0" i="0" dirty="0" smtClean="0">
                          <a:solidFill>
                            <a:schemeClr val="dk1"/>
                          </a:solidFill>
                          <a:latin typeface="+mn-lt"/>
                          <a:ea typeface="+mn-ea"/>
                          <a:cs typeface="+mn-cs"/>
                        </a:rPr>
                        <a:t>со дня утверждения правового акта, наделяющего участников бюджетного процесса полномочиями администратора доходов бюджета</a:t>
                      </a:r>
                      <a:endParaRPr lang="ru-RU" sz="1100" b="0" dirty="0" smtClean="0">
                        <a:solidFill>
                          <a:schemeClr val="tx1"/>
                        </a:solidFill>
                        <a:latin typeface="+mn-lt"/>
                        <a:cs typeface="Times New Roman" panose="02020603050405020304" pitchFamily="18" charset="0"/>
                      </a:endParaRP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ru-RU" sz="1100" dirty="0" smtClean="0">
                          <a:solidFill>
                            <a:schemeClr val="dk1"/>
                          </a:solidFill>
                          <a:latin typeface="+mn-lt"/>
                          <a:ea typeface="+mn-ea"/>
                          <a:cs typeface="+mn-cs"/>
                        </a:rPr>
                        <a:t>Реестр администрируемых доходов  представляется в сроки:</a:t>
                      </a:r>
                    </a:p>
                    <a:p>
                      <a:r>
                        <a:rPr lang="ru-RU" sz="1100" dirty="0" smtClean="0">
                          <a:solidFill>
                            <a:schemeClr val="dk1"/>
                          </a:solidFill>
                          <a:latin typeface="+mn-lt"/>
                          <a:ea typeface="+mn-ea"/>
                          <a:cs typeface="+mn-cs"/>
                        </a:rPr>
                        <a:t>- </a:t>
                      </a:r>
                      <a:r>
                        <a:rPr lang="ru-RU" sz="1100" b="1" dirty="0" smtClean="0">
                          <a:solidFill>
                            <a:srgbClr val="003B59"/>
                          </a:solidFill>
                          <a:latin typeface="+mn-lt"/>
                          <a:ea typeface="+mn-ea"/>
                          <a:cs typeface="+mn-cs"/>
                        </a:rPr>
                        <a:t>на текущий финансовый год </a:t>
                      </a:r>
                      <a:r>
                        <a:rPr lang="ru-RU" sz="1100" dirty="0" smtClean="0">
                          <a:solidFill>
                            <a:schemeClr val="dk1"/>
                          </a:solidFill>
                          <a:latin typeface="+mn-lt"/>
                          <a:ea typeface="+mn-ea"/>
                          <a:cs typeface="+mn-cs"/>
                        </a:rPr>
                        <a:t>- не позднее пяти рабочих дней со дня утверждения правового акта, наделяющего участников системы казначейских платежей полномочиями администратора доходов бюджета  (правовой акт);</a:t>
                      </a:r>
                    </a:p>
                    <a:p>
                      <a:r>
                        <a:rPr lang="ru-RU" sz="1100" dirty="0" smtClean="0">
                          <a:solidFill>
                            <a:schemeClr val="dk1"/>
                          </a:solidFill>
                          <a:latin typeface="+mn-lt"/>
                          <a:ea typeface="+mn-ea"/>
                          <a:cs typeface="+mn-cs"/>
                        </a:rPr>
                        <a:t>- </a:t>
                      </a:r>
                      <a:r>
                        <a:rPr lang="ru-RU" sz="1100" b="1" dirty="0" smtClean="0">
                          <a:solidFill>
                            <a:srgbClr val="003B59"/>
                          </a:solidFill>
                          <a:latin typeface="+mn-lt"/>
                          <a:ea typeface="+mn-ea"/>
                          <a:cs typeface="+mn-cs"/>
                        </a:rPr>
                        <a:t>на очередной финансовый год </a:t>
                      </a:r>
                      <a:r>
                        <a:rPr lang="ru-RU" sz="1100" dirty="0" smtClean="0">
                          <a:solidFill>
                            <a:schemeClr val="dk1"/>
                          </a:solidFill>
                          <a:latin typeface="+mn-lt"/>
                          <a:ea typeface="+mn-ea"/>
                          <a:cs typeface="+mn-cs"/>
                        </a:rPr>
                        <a:t>– в случае утверждения правового акта до 25 ноября текущего года - не позднее 1 декабря текущего финансового год, в случае утверждения правового акта после 25 ноября текущего финансового года – не позднее 5 рабочих дней после утверждения правового акта </a:t>
                      </a:r>
                      <a:endParaRPr lang="ru-RU" sz="1100" b="0" dirty="0" smtClean="0">
                        <a:solidFill>
                          <a:schemeClr val="tx1"/>
                        </a:solidFill>
                        <a:latin typeface="+mn-lt"/>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bl>
          </a:graphicData>
        </a:graphic>
      </p:graphicFrame>
    </p:spTree>
    <p:extLst>
      <p:ext uri="{BB962C8B-B14F-4D97-AF65-F5344CB8AC3E}">
        <p14:creationId xmlns:p14="http://schemas.microsoft.com/office/powerpoint/2010/main" val="214894180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a:extLst>
              <a:ext uri="{FF2B5EF4-FFF2-40B4-BE49-F238E27FC236}">
                <a16:creationId xmlns="" xmlns:a16="http://schemas.microsoft.com/office/drawing/2014/main" id="{ABA954BF-4777-45D6-BFB4-45F2F39C7C9E}"/>
              </a:ext>
            </a:extLst>
          </p:cNvPr>
          <p:cNvSpPr>
            <a:spLocks noGrp="1"/>
          </p:cNvSpPr>
          <p:nvPr>
            <p:ph type="sldNum" sz="quarter" idx="7"/>
          </p:nvPr>
        </p:nvSpPr>
        <p:spPr/>
        <p:txBody>
          <a:bodyPr/>
          <a:lstStyle/>
          <a:p>
            <a:fld id="{B6F15528-21DE-4FAA-801E-634DDDAF4B2B}" type="slidenum">
              <a:rPr lang="ru-RU" smtClean="0"/>
              <a:pPr/>
              <a:t>11</a:t>
            </a:fld>
            <a:endParaRPr lang="ru-RU"/>
          </a:p>
        </p:txBody>
      </p:sp>
      <p:sp>
        <p:nvSpPr>
          <p:cNvPr id="3" name="Заголовок 2">
            <a:extLst>
              <a:ext uri="{FF2B5EF4-FFF2-40B4-BE49-F238E27FC236}">
                <a16:creationId xmlns="" xmlns:a16="http://schemas.microsoft.com/office/drawing/2014/main" id="{3F4BD687-0976-4A43-A840-8970534F5534}"/>
              </a:ext>
            </a:extLst>
          </p:cNvPr>
          <p:cNvSpPr>
            <a:spLocks noGrp="1"/>
          </p:cNvSpPr>
          <p:nvPr>
            <p:ph type="title"/>
          </p:nvPr>
        </p:nvSpPr>
        <p:spPr>
          <a:xfrm>
            <a:off x="2667000" y="133350"/>
            <a:ext cx="6323675" cy="784830"/>
          </a:xfrm>
        </p:spPr>
        <p:txBody>
          <a:bodyPr/>
          <a:lstStyle/>
          <a:p>
            <a:r>
              <a:rPr lang="ru-RU" dirty="0" smtClean="0">
                <a:solidFill>
                  <a:srgbClr val="11437F"/>
                </a:solidFill>
                <a:latin typeface="Arial" panose="020B0604020202020204" pitchFamily="34" charset="0"/>
                <a:cs typeface="Arial" panose="020B0604020202020204" pitchFamily="34" charset="0"/>
              </a:rPr>
              <a:t>Изменение НПА с 01.01.2021</a:t>
            </a:r>
            <a:br>
              <a:rPr lang="ru-RU" dirty="0" smtClean="0">
                <a:solidFill>
                  <a:srgbClr val="11437F"/>
                </a:solidFill>
                <a:latin typeface="Arial" panose="020B0604020202020204" pitchFamily="34" charset="0"/>
                <a:cs typeface="Arial" panose="020B0604020202020204" pitchFamily="34" charset="0"/>
              </a:rPr>
            </a:br>
            <a:r>
              <a:rPr lang="ru-RU" dirty="0" smtClean="0">
                <a:solidFill>
                  <a:srgbClr val="11437F"/>
                </a:solidFill>
                <a:latin typeface="Arial" panose="020B0604020202020204" pitchFamily="34" charset="0"/>
                <a:cs typeface="Arial" panose="020B0604020202020204" pitchFamily="34" charset="0"/>
              </a:rPr>
              <a:t>в части осуществления взыскания из бюджетов  </a:t>
            </a:r>
            <a:r>
              <a:rPr lang="ru-RU" dirty="0">
                <a:solidFill>
                  <a:srgbClr val="11437F"/>
                </a:solidFill>
                <a:cs typeface="Arial" panose="020B0604020202020204" pitchFamily="34" charset="0"/>
              </a:rPr>
              <a:t/>
            </a:r>
            <a:br>
              <a:rPr lang="ru-RU" dirty="0">
                <a:solidFill>
                  <a:srgbClr val="11437F"/>
                </a:solidFill>
                <a:cs typeface="Arial" panose="020B0604020202020204" pitchFamily="34" charset="0"/>
              </a:rPr>
            </a:br>
            <a:endParaRPr lang="ru-RU" dirty="0"/>
          </a:p>
        </p:txBody>
      </p:sp>
      <p:graphicFrame>
        <p:nvGraphicFramePr>
          <p:cNvPr id="4" name="Диаграмма 3">
            <a:extLst>
              <a:ext uri="{FF2B5EF4-FFF2-40B4-BE49-F238E27FC236}">
                <a16:creationId xmlns="" xmlns:a16="http://schemas.microsoft.com/office/drawing/2014/main" id="{570DC79E-45AF-4512-9BF2-1AD1E62BABA1}"/>
              </a:ext>
            </a:extLst>
          </p:cNvPr>
          <p:cNvGraphicFramePr/>
          <p:nvPr>
            <p:extLst>
              <p:ext uri="{D42A27DB-BD31-4B8C-83A1-F6EECF244321}">
                <p14:modId xmlns:p14="http://schemas.microsoft.com/office/powerpoint/2010/main" val="1718529899"/>
              </p:ext>
            </p:extLst>
          </p:nvPr>
        </p:nvGraphicFramePr>
        <p:xfrm>
          <a:off x="457202" y="895350"/>
          <a:ext cx="5010172" cy="3811088"/>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6" name="Таблица 5"/>
          <p:cNvGraphicFramePr>
            <a:graphicFrameLocks noGrp="1"/>
          </p:cNvGraphicFramePr>
          <p:nvPr>
            <p:extLst>
              <p:ext uri="{D42A27DB-BD31-4B8C-83A1-F6EECF244321}">
                <p14:modId xmlns:p14="http://schemas.microsoft.com/office/powerpoint/2010/main" val="3777813993"/>
              </p:ext>
            </p:extLst>
          </p:nvPr>
        </p:nvGraphicFramePr>
        <p:xfrm>
          <a:off x="304800" y="742950"/>
          <a:ext cx="8534400" cy="4130968"/>
        </p:xfrm>
        <a:graphic>
          <a:graphicData uri="http://schemas.openxmlformats.org/drawingml/2006/table">
            <a:tbl>
              <a:tblPr firstRow="1" bandRow="1">
                <a:tableStyleId>{5C22544A-7EE6-4342-B048-85BDC9FD1C3A}</a:tableStyleId>
              </a:tblPr>
              <a:tblGrid>
                <a:gridCol w="4106174"/>
                <a:gridCol w="4428226"/>
              </a:tblGrid>
              <a:tr h="304800">
                <a:tc>
                  <a:txBody>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ru-RU" sz="1300" b="1" i="0" u="none" strike="noStrike" kern="0" cap="none" spc="0" normalizeH="0" baseline="0" noProof="0" dirty="0" smtClean="0">
                          <a:ln>
                            <a:noFill/>
                          </a:ln>
                          <a:solidFill>
                            <a:srgbClr val="1F497D"/>
                          </a:solidFill>
                          <a:effectLst/>
                          <a:uLnTx/>
                          <a:uFillTx/>
                          <a:latin typeface="+mn-lt"/>
                          <a:ea typeface="+mn-ea"/>
                          <a:cs typeface="Times New Roman" panose="02020603050405020304" pitchFamily="18" charset="0"/>
                        </a:rPr>
                        <a:t>Настоящее время</a:t>
                      </a:r>
                    </a:p>
                  </a:txBody>
                  <a:tcPr marL="90000" marT="36000" marB="36000">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ru-RU" sz="1300" dirty="0" smtClean="0">
                          <a:solidFill>
                            <a:schemeClr val="tx2"/>
                          </a:solidFill>
                        </a:rPr>
                        <a:t>Начиная с 1 января </a:t>
                      </a:r>
                      <a:r>
                        <a:rPr lang="ru-RU" sz="1300" dirty="0" smtClean="0">
                          <a:solidFill>
                            <a:schemeClr val="tx2"/>
                          </a:solidFill>
                        </a:rPr>
                        <a:t>2021 </a:t>
                      </a:r>
                      <a:r>
                        <a:rPr lang="ru-RU" sz="1300" dirty="0" smtClean="0">
                          <a:solidFill>
                            <a:schemeClr val="tx2"/>
                          </a:solidFill>
                        </a:rPr>
                        <a:t>года</a:t>
                      </a:r>
                    </a:p>
                  </a:txBody>
                  <a:tcPr marL="90000" marT="36000" marB="36000">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425050">
                <a:tc>
                  <a:txBody>
                    <a:bodyPr/>
                    <a:lstStyle/>
                    <a:p>
                      <a:pPr algn="just">
                        <a:lnSpc>
                          <a:spcPct val="100000"/>
                        </a:lnSpc>
                      </a:pPr>
                      <a:r>
                        <a:rPr lang="ru-RU" sz="900" b="0" dirty="0" smtClean="0">
                          <a:solidFill>
                            <a:schemeClr val="tx1"/>
                          </a:solidFill>
                          <a:latin typeface="+mn-lt"/>
                          <a:cs typeface="Times New Roman" panose="02020603050405020304" pitchFamily="18" charset="0"/>
                        </a:rPr>
                        <a:t>Приказ Минфина России </a:t>
                      </a:r>
                      <a:r>
                        <a:rPr lang="ru-RU" sz="900" b="1" dirty="0" smtClean="0">
                          <a:solidFill>
                            <a:schemeClr val="tx2"/>
                          </a:solidFill>
                          <a:latin typeface="+mn-lt"/>
                          <a:cs typeface="Times New Roman" panose="02020603050405020304" pitchFamily="18" charset="0"/>
                        </a:rPr>
                        <a:t>от 26.12.2007 № 152н </a:t>
                      </a:r>
                      <a:r>
                        <a:rPr lang="ru-RU" sz="900" b="0" dirty="0" smtClean="0">
                          <a:solidFill>
                            <a:schemeClr val="tx1"/>
                          </a:solidFill>
                          <a:latin typeface="+mn-lt"/>
                          <a:cs typeface="Times New Roman" panose="02020603050405020304" pitchFamily="18" charset="0"/>
                        </a:rPr>
                        <a:t>«Об утверждении Порядка удержания средств, подлежащих возврату в федеральный бюджет»</a:t>
                      </a:r>
                      <a:endParaRPr lang="ru-RU" sz="900" b="0" dirty="0">
                        <a:solidFill>
                          <a:schemeClr val="tx1"/>
                        </a:solidFill>
                        <a:latin typeface="+mn-lt"/>
                        <a:cs typeface="Times New Roman" panose="02020603050405020304" pitchFamily="18" charset="0"/>
                      </a:endParaRPr>
                    </a:p>
                  </a:txBody>
                  <a:tcPr marL="145014" marR="145014" marT="72506" marB="72506">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just">
                        <a:lnSpc>
                          <a:spcPct val="100000"/>
                        </a:lnSpc>
                      </a:pPr>
                      <a:r>
                        <a:rPr lang="ru-RU" sz="900" dirty="0" smtClean="0">
                          <a:solidFill>
                            <a:schemeClr val="tx1"/>
                          </a:solidFill>
                          <a:latin typeface="+mn-lt"/>
                          <a:cs typeface="Times New Roman" panose="02020603050405020304" pitchFamily="18" charset="0"/>
                        </a:rPr>
                        <a:t>Приказ </a:t>
                      </a:r>
                      <a:r>
                        <a:rPr lang="ru-RU" sz="900" b="0" dirty="0" smtClean="0">
                          <a:solidFill>
                            <a:schemeClr val="tx1"/>
                          </a:solidFill>
                          <a:latin typeface="+mn-lt"/>
                          <a:cs typeface="Times New Roman" panose="02020603050405020304" pitchFamily="18" charset="0"/>
                        </a:rPr>
                        <a:t>Минфина России </a:t>
                      </a:r>
                      <a:r>
                        <a:rPr lang="ru-RU" sz="900" b="1" dirty="0" smtClean="0">
                          <a:solidFill>
                            <a:schemeClr val="tx2"/>
                          </a:solidFill>
                          <a:latin typeface="+mn-lt"/>
                          <a:cs typeface="Times New Roman" panose="02020603050405020304" pitchFamily="18" charset="0"/>
                        </a:rPr>
                        <a:t>от 13.04.2020 № 65н </a:t>
                      </a:r>
                      <a:r>
                        <a:rPr lang="ru-RU" sz="900" dirty="0" smtClean="0">
                          <a:solidFill>
                            <a:schemeClr val="tx1"/>
                          </a:solidFill>
                          <a:latin typeface="+mn-lt"/>
                          <a:cs typeface="Times New Roman" panose="02020603050405020304" pitchFamily="18" charset="0"/>
                        </a:rPr>
                        <a:t>«Об утверждении Порядка удержания суммы средств, подлежащих перечислению в федеральный бюджет»</a:t>
                      </a:r>
                      <a:endParaRPr lang="ru-RU" sz="900" dirty="0">
                        <a:solidFill>
                          <a:schemeClr val="tx1"/>
                        </a:solidFill>
                        <a:latin typeface="+mn-lt"/>
                        <a:cs typeface="Times New Roman" panose="02020603050405020304" pitchFamily="18" charset="0"/>
                      </a:endParaRPr>
                    </a:p>
                  </a:txBody>
                  <a:tcPr marL="145014" marR="145014" marT="72506" marB="72506">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425049">
                <a:tc>
                  <a:txBody>
                    <a:bodyPr/>
                    <a:lstStyle/>
                    <a:p>
                      <a:pPr algn="just">
                        <a:lnSpc>
                          <a:spcPct val="100000"/>
                        </a:lnSpc>
                      </a:pPr>
                      <a:r>
                        <a:rPr lang="ru-RU" sz="900" b="0" dirty="0" smtClean="0">
                          <a:solidFill>
                            <a:schemeClr val="tx1"/>
                          </a:solidFill>
                          <a:latin typeface="+mn-lt"/>
                          <a:cs typeface="Times New Roman" panose="02020603050405020304" pitchFamily="18" charset="0"/>
                        </a:rPr>
                        <a:t>Приказ Минфина РФ </a:t>
                      </a:r>
                      <a:r>
                        <a:rPr lang="ru-RU" sz="900" b="1" dirty="0" smtClean="0">
                          <a:solidFill>
                            <a:schemeClr val="tx2"/>
                          </a:solidFill>
                          <a:latin typeface="+mn-lt"/>
                          <a:cs typeface="Times New Roman" panose="02020603050405020304" pitchFamily="18" charset="0"/>
                        </a:rPr>
                        <a:t>от 12.11.2007 № 104н </a:t>
                      </a:r>
                      <a:r>
                        <a:rPr lang="ru-RU" sz="900" b="0" dirty="0" smtClean="0">
                          <a:solidFill>
                            <a:schemeClr val="tx1"/>
                          </a:solidFill>
                          <a:latin typeface="+mn-lt"/>
                          <a:cs typeface="Times New Roman" panose="02020603050405020304" pitchFamily="18" charset="0"/>
                        </a:rPr>
                        <a:t>«Об утверждении Общих требований к порядку взыскания остатков непогашенных кредитов, предоставленных из бюджетов субъектов Российской Федерации и муниципальных районов»</a:t>
                      </a:r>
                      <a:endParaRPr lang="ru-RU" sz="900" b="0" dirty="0">
                        <a:solidFill>
                          <a:schemeClr val="tx1"/>
                        </a:solidFill>
                        <a:latin typeface="+mn-lt"/>
                        <a:cs typeface="Times New Roman" panose="02020603050405020304" pitchFamily="18" charset="0"/>
                      </a:endParaRPr>
                    </a:p>
                  </a:txBody>
                  <a:tcPr marL="145014" marR="145014" marT="72506" marB="72506">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just">
                        <a:lnSpc>
                          <a:spcPct val="100000"/>
                        </a:lnSpc>
                      </a:pPr>
                      <a:r>
                        <a:rPr lang="ru-RU" sz="900" dirty="0" smtClean="0">
                          <a:solidFill>
                            <a:schemeClr val="tx1"/>
                          </a:solidFill>
                          <a:latin typeface="+mn-lt"/>
                          <a:cs typeface="Times New Roman" panose="02020603050405020304" pitchFamily="18" charset="0"/>
                        </a:rPr>
                        <a:t>Приказ </a:t>
                      </a:r>
                      <a:r>
                        <a:rPr lang="ru-RU" sz="900" b="0" dirty="0" smtClean="0">
                          <a:solidFill>
                            <a:schemeClr val="tx1"/>
                          </a:solidFill>
                          <a:latin typeface="+mn-lt"/>
                          <a:cs typeface="Times New Roman" panose="02020603050405020304" pitchFamily="18" charset="0"/>
                        </a:rPr>
                        <a:t>Минфина России </a:t>
                      </a:r>
                      <a:r>
                        <a:rPr lang="ru-RU" sz="900" b="1" dirty="0" smtClean="0">
                          <a:solidFill>
                            <a:schemeClr val="tx2"/>
                          </a:solidFill>
                          <a:latin typeface="+mn-lt"/>
                          <a:cs typeface="Times New Roman" panose="02020603050405020304" pitchFamily="18" charset="0"/>
                        </a:rPr>
                        <a:t>от 13.04.2020 № 67н </a:t>
                      </a:r>
                      <a:r>
                        <a:rPr lang="ru-RU" sz="900" dirty="0" smtClean="0">
                          <a:solidFill>
                            <a:schemeClr val="tx1"/>
                          </a:solidFill>
                          <a:latin typeface="+mn-lt"/>
                          <a:cs typeface="Times New Roman" panose="02020603050405020304" pitchFamily="18" charset="0"/>
                        </a:rPr>
                        <a:t>«Об утверждении Общих требований к порядку взыскания остатков непогашенных кредитов, предоставленных из бюджетов субъектов Российской Федерации и местных бюджетов»</a:t>
                      </a:r>
                      <a:endParaRPr lang="ru-RU" sz="900" dirty="0">
                        <a:solidFill>
                          <a:schemeClr val="tx1"/>
                        </a:solidFill>
                        <a:latin typeface="+mn-lt"/>
                        <a:cs typeface="Times New Roman" panose="02020603050405020304" pitchFamily="18" charset="0"/>
                      </a:endParaRPr>
                    </a:p>
                  </a:txBody>
                  <a:tcPr marL="145014" marR="145014" marT="72506" marB="72506">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425050">
                <a:tc>
                  <a:txBody>
                    <a:bodyPr/>
                    <a:lstStyle/>
                    <a:p>
                      <a:pPr algn="just">
                        <a:lnSpc>
                          <a:spcPct val="100000"/>
                        </a:lnSpc>
                      </a:pPr>
                      <a:r>
                        <a:rPr lang="ru-RU" sz="900" b="0" dirty="0" smtClean="0">
                          <a:solidFill>
                            <a:schemeClr val="tx1"/>
                          </a:solidFill>
                          <a:latin typeface="+mn-lt"/>
                          <a:cs typeface="Times New Roman" panose="02020603050405020304" pitchFamily="18" charset="0"/>
                        </a:rPr>
                        <a:t>Приказ Минфина России </a:t>
                      </a:r>
                      <a:r>
                        <a:rPr lang="ru-RU" sz="900" b="1" dirty="0" smtClean="0">
                          <a:solidFill>
                            <a:schemeClr val="tx2"/>
                          </a:solidFill>
                          <a:latin typeface="+mn-lt"/>
                          <a:cs typeface="Times New Roman" panose="02020603050405020304" pitchFamily="18" charset="0"/>
                        </a:rPr>
                        <a:t>от 11.06.2009 № 51н </a:t>
                      </a:r>
                      <a:r>
                        <a:rPr lang="ru-RU" sz="900" b="0" dirty="0" smtClean="0">
                          <a:solidFill>
                            <a:schemeClr val="tx1"/>
                          </a:solidFill>
                          <a:latin typeface="+mn-lt"/>
                          <a:cs typeface="Times New Roman" panose="02020603050405020304" pitchFamily="18" charset="0"/>
                        </a:rPr>
                        <a:t>«Об Общих требованиях к порядку взыскания в доход бюджетов неиспользованных остатков межбюджетных трансфертов, полученных в форме субсидий, субвенций и иных межбюджетных трансфертов, имеющих целевое назначение, и Порядке взыскания неиспользованных остатков межбюджетных трансфертов, предоставленных из федерального бюджета»</a:t>
                      </a:r>
                      <a:endParaRPr lang="ru-RU" sz="900" b="0" dirty="0">
                        <a:solidFill>
                          <a:schemeClr val="tx1"/>
                        </a:solidFill>
                        <a:latin typeface="+mn-lt"/>
                        <a:cs typeface="Times New Roman" panose="02020603050405020304" pitchFamily="18" charset="0"/>
                      </a:endParaRPr>
                    </a:p>
                  </a:txBody>
                  <a:tcPr marL="145014" marR="145014" marT="72506" marB="72506">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just">
                        <a:lnSpc>
                          <a:spcPct val="100000"/>
                        </a:lnSpc>
                      </a:pPr>
                      <a:r>
                        <a:rPr lang="ru-RU" sz="900" dirty="0" smtClean="0">
                          <a:solidFill>
                            <a:schemeClr val="tx1"/>
                          </a:solidFill>
                          <a:latin typeface="+mn-lt"/>
                          <a:cs typeface="Times New Roman" panose="02020603050405020304" pitchFamily="18" charset="0"/>
                        </a:rPr>
                        <a:t>Приказ </a:t>
                      </a:r>
                      <a:r>
                        <a:rPr lang="ru-RU" sz="900" b="0" dirty="0" smtClean="0">
                          <a:solidFill>
                            <a:schemeClr val="tx1"/>
                          </a:solidFill>
                          <a:latin typeface="+mn-lt"/>
                          <a:cs typeface="Times New Roman" panose="02020603050405020304" pitchFamily="18" charset="0"/>
                        </a:rPr>
                        <a:t>Минфина России </a:t>
                      </a:r>
                      <a:r>
                        <a:rPr lang="ru-RU" sz="900" b="1" dirty="0" smtClean="0">
                          <a:solidFill>
                            <a:schemeClr val="tx2"/>
                          </a:solidFill>
                          <a:latin typeface="+mn-lt"/>
                          <a:cs typeface="Times New Roman" panose="02020603050405020304" pitchFamily="18" charset="0"/>
                        </a:rPr>
                        <a:t>от 13.04.2020 № 68н </a:t>
                      </a:r>
                      <a:r>
                        <a:rPr lang="ru-RU" sz="900" dirty="0" smtClean="0">
                          <a:solidFill>
                            <a:schemeClr val="tx1"/>
                          </a:solidFill>
                          <a:latin typeface="+mn-lt"/>
                          <a:cs typeface="Times New Roman" panose="02020603050405020304" pitchFamily="18" charset="0"/>
                        </a:rPr>
                        <a:t>«Об утверждении Общих требований к порядку взыскания в доход бюджетов неиспользованных остатков межбюджетных трансфертов, полученных в форме субсидий, субвенций и иных межбюджетных трансфертов, имеющих целевое назначение, межбюджетных трансфертов бюджетам государственных внебюджетных фондов, и Порядка взыскания неиспользованных остатков межбюджетных трансфертов, предоставленных их федерального бюджета»</a:t>
                      </a:r>
                      <a:endParaRPr lang="ru-RU" sz="900" dirty="0">
                        <a:solidFill>
                          <a:schemeClr val="tx1"/>
                        </a:solidFill>
                        <a:latin typeface="+mn-lt"/>
                        <a:cs typeface="Times New Roman" panose="02020603050405020304" pitchFamily="18" charset="0"/>
                      </a:endParaRPr>
                    </a:p>
                  </a:txBody>
                  <a:tcPr marL="145014" marR="145014" marT="72506" marB="72506">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533400">
                <a:tc>
                  <a:txBody>
                    <a:bodyPr/>
                    <a:lstStyle/>
                    <a:p>
                      <a:pPr>
                        <a:lnSpc>
                          <a:spcPct val="100000"/>
                        </a:lnSpc>
                      </a:pPr>
                      <a:r>
                        <a:rPr lang="ru-RU" sz="900" b="0" dirty="0" smtClean="0">
                          <a:solidFill>
                            <a:schemeClr val="tx1"/>
                          </a:solidFill>
                          <a:latin typeface="+mn-lt"/>
                          <a:cs typeface="Times New Roman" panose="02020603050405020304" pitchFamily="18" charset="0"/>
                        </a:rPr>
                        <a:t>Приказ Минфина России </a:t>
                      </a:r>
                      <a:r>
                        <a:rPr lang="ru-RU" sz="900" b="1" dirty="0" smtClean="0">
                          <a:solidFill>
                            <a:schemeClr val="tx2"/>
                          </a:solidFill>
                          <a:latin typeface="+mn-lt"/>
                          <a:cs typeface="Times New Roman" panose="02020603050405020304" pitchFamily="18" charset="0"/>
                        </a:rPr>
                        <a:t>от 30.12.2019 № 261н </a:t>
                      </a:r>
                      <a:r>
                        <a:rPr lang="ru-RU" sz="900" b="0" dirty="0" smtClean="0">
                          <a:solidFill>
                            <a:schemeClr val="tx1"/>
                          </a:solidFill>
                          <a:latin typeface="+mn-lt"/>
                          <a:cs typeface="Times New Roman" panose="02020603050405020304" pitchFamily="18" charset="0"/>
                        </a:rPr>
                        <a:t>«Об утверждении общих требований к порядку взыскания субсидий из местных бюджетов и признании утратившими силу приказов Министерства финансов Российской Федерации от 31 октября 2007 г. N 97н, от 26 июня 2009 г. N 65н и от 16 апреля 2015 г. N 65н»</a:t>
                      </a:r>
                      <a:endParaRPr lang="ru-RU" sz="900" b="0" dirty="0">
                        <a:solidFill>
                          <a:schemeClr val="tx1"/>
                        </a:solidFill>
                        <a:latin typeface="+mn-lt"/>
                        <a:cs typeface="Times New Roman" panose="02020603050405020304" pitchFamily="18" charset="0"/>
                      </a:endParaRPr>
                    </a:p>
                  </a:txBody>
                  <a:tcPr marL="145014" marR="145014" marT="72506" marB="72506">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just">
                        <a:lnSpc>
                          <a:spcPct val="100000"/>
                        </a:lnSpc>
                      </a:pPr>
                      <a:r>
                        <a:rPr lang="ru-RU" sz="900" dirty="0" smtClean="0">
                          <a:solidFill>
                            <a:schemeClr val="tx1"/>
                          </a:solidFill>
                          <a:latin typeface="+mn-lt"/>
                          <a:cs typeface="Times New Roman" panose="02020603050405020304" pitchFamily="18" charset="0"/>
                        </a:rPr>
                        <a:t>Приказ </a:t>
                      </a:r>
                      <a:r>
                        <a:rPr lang="ru-RU" sz="900" b="0" dirty="0" smtClean="0">
                          <a:solidFill>
                            <a:schemeClr val="tx1"/>
                          </a:solidFill>
                          <a:latin typeface="+mn-lt"/>
                          <a:cs typeface="Times New Roman" panose="02020603050405020304" pitchFamily="18" charset="0"/>
                        </a:rPr>
                        <a:t>Минфина России </a:t>
                      </a:r>
                      <a:r>
                        <a:rPr lang="ru-RU" sz="900" b="1" dirty="0" smtClean="0">
                          <a:solidFill>
                            <a:schemeClr val="tx2"/>
                          </a:solidFill>
                          <a:latin typeface="+mn-lt"/>
                          <a:cs typeface="Times New Roman" panose="02020603050405020304" pitchFamily="18" charset="0"/>
                        </a:rPr>
                        <a:t>от 13.04.2020 № 69н  </a:t>
                      </a:r>
                      <a:r>
                        <a:rPr lang="ru-RU" sz="900" dirty="0" smtClean="0">
                          <a:solidFill>
                            <a:schemeClr val="tx1"/>
                          </a:solidFill>
                          <a:latin typeface="+mn-lt"/>
                          <a:cs typeface="Times New Roman" panose="02020603050405020304" pitchFamily="18" charset="0"/>
                        </a:rPr>
                        <a:t>«Об утверждении Общих требований к порядку взыскания субсидий из местных бюджетов»</a:t>
                      </a:r>
                      <a:endParaRPr lang="ru-RU" sz="900" dirty="0">
                        <a:solidFill>
                          <a:schemeClr val="tx1"/>
                        </a:solidFill>
                        <a:latin typeface="+mn-lt"/>
                        <a:cs typeface="Times New Roman" panose="02020603050405020304" pitchFamily="18" charset="0"/>
                      </a:endParaRPr>
                    </a:p>
                  </a:txBody>
                  <a:tcPr marL="145014" marR="145014" marT="72506" marB="72506">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533400">
                <a:tc>
                  <a:txBody>
                    <a:bodyPr/>
                    <a:lstStyle/>
                    <a:p>
                      <a:pPr marL="0" marR="0" indent="0" algn="just" defTabSz="914400" eaLnBrk="1" fontAlgn="auto" latinLnBrk="0" hangingPunct="1">
                        <a:lnSpc>
                          <a:spcPct val="100000"/>
                        </a:lnSpc>
                        <a:spcBef>
                          <a:spcPts val="0"/>
                        </a:spcBef>
                        <a:spcAft>
                          <a:spcPts val="0"/>
                        </a:spcAft>
                        <a:buClrTx/>
                        <a:buSzTx/>
                        <a:buFontTx/>
                        <a:buNone/>
                        <a:tabLst/>
                        <a:defRPr/>
                      </a:pPr>
                      <a:r>
                        <a:rPr lang="ru-RU" sz="900" b="0" dirty="0" smtClean="0">
                          <a:solidFill>
                            <a:schemeClr val="tx1"/>
                          </a:solidFill>
                          <a:latin typeface="+mn-lt"/>
                          <a:ea typeface="+mn-ea"/>
                          <a:cs typeface="Times New Roman" panose="02020603050405020304" pitchFamily="18" charset="0"/>
                        </a:rPr>
                        <a:t>Приказ Минфина России </a:t>
                      </a:r>
                      <a:r>
                        <a:rPr lang="ru-RU" sz="900" b="1" dirty="0" smtClean="0">
                          <a:solidFill>
                            <a:schemeClr val="tx2"/>
                          </a:solidFill>
                          <a:latin typeface="+mn-lt"/>
                          <a:ea typeface="+mn-ea"/>
                          <a:cs typeface="Times New Roman" panose="02020603050405020304" pitchFamily="18" charset="0"/>
                        </a:rPr>
                        <a:t>от 31.12.2019 № 262н </a:t>
                      </a:r>
                      <a:r>
                        <a:rPr lang="ru-RU" sz="900" b="0" dirty="0" smtClean="0">
                          <a:solidFill>
                            <a:schemeClr val="tx1"/>
                          </a:solidFill>
                          <a:latin typeface="+mn-lt"/>
                          <a:ea typeface="+mn-ea"/>
                          <a:cs typeface="Times New Roman" panose="02020603050405020304" pitchFamily="18" charset="0"/>
                        </a:rPr>
                        <a:t>«Об утверждении Порядка исполнения Федеральным казначейством решений о применении бюджетных мер принуждения, решений об изменении (отмене) указанных решений»</a:t>
                      </a: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just" defTabSz="914400" eaLnBrk="1" fontAlgn="auto" latinLnBrk="0" hangingPunct="1">
                        <a:lnSpc>
                          <a:spcPct val="100000"/>
                        </a:lnSpc>
                        <a:spcBef>
                          <a:spcPts val="0"/>
                        </a:spcBef>
                        <a:spcAft>
                          <a:spcPts val="0"/>
                        </a:spcAft>
                        <a:buClrTx/>
                        <a:buSzTx/>
                        <a:buFontTx/>
                        <a:buNone/>
                        <a:tabLst/>
                        <a:defRPr/>
                      </a:pPr>
                      <a:r>
                        <a:rPr lang="ru-RU" sz="900" b="1" dirty="0" smtClean="0">
                          <a:solidFill>
                            <a:srgbClr val="11437F"/>
                          </a:solidFill>
                          <a:latin typeface="+mn-lt"/>
                          <a:cs typeface="Times New Roman" panose="02020603050405020304" pitchFamily="18" charset="0"/>
                        </a:rPr>
                        <a:t>Проект</a:t>
                      </a:r>
                      <a:r>
                        <a:rPr lang="ru-RU" sz="900" b="0" baseline="0" dirty="0" smtClean="0">
                          <a:solidFill>
                            <a:srgbClr val="003B59"/>
                          </a:solidFill>
                          <a:latin typeface="+mn-lt"/>
                          <a:cs typeface="Times New Roman" panose="02020603050405020304" pitchFamily="18" charset="0"/>
                        </a:rPr>
                        <a:t> </a:t>
                      </a:r>
                      <a:r>
                        <a:rPr lang="ru-RU" sz="900" b="1" baseline="0" dirty="0" smtClean="0">
                          <a:solidFill>
                            <a:srgbClr val="11437F"/>
                          </a:solidFill>
                          <a:latin typeface="+mn-lt"/>
                          <a:cs typeface="Times New Roman" panose="02020603050405020304" pitchFamily="18" charset="0"/>
                        </a:rPr>
                        <a:t>приказа</a:t>
                      </a:r>
                      <a:r>
                        <a:rPr lang="ru-RU" sz="900" b="0" baseline="0" dirty="0" smtClean="0">
                          <a:solidFill>
                            <a:srgbClr val="003B59"/>
                          </a:solidFill>
                          <a:latin typeface="+mn-lt"/>
                          <a:cs typeface="Times New Roman" panose="02020603050405020304" pitchFamily="18" charset="0"/>
                        </a:rPr>
                        <a:t> </a:t>
                      </a:r>
                      <a:r>
                        <a:rPr lang="ru-RU" sz="900" b="0" dirty="0" smtClean="0">
                          <a:solidFill>
                            <a:schemeClr val="tx1"/>
                          </a:solidFill>
                          <a:latin typeface="+mn-lt"/>
                          <a:ea typeface="+mn-ea"/>
                          <a:cs typeface="Times New Roman" panose="02020603050405020304" pitchFamily="18" charset="0"/>
                        </a:rPr>
                        <a:t>Минфина России «О внесении</a:t>
                      </a:r>
                      <a:r>
                        <a:rPr lang="ru-RU" sz="900" b="0" baseline="0" dirty="0" smtClean="0">
                          <a:solidFill>
                            <a:schemeClr val="tx1"/>
                          </a:solidFill>
                          <a:latin typeface="+mn-lt"/>
                          <a:ea typeface="+mn-ea"/>
                          <a:cs typeface="Times New Roman" panose="02020603050405020304" pitchFamily="18" charset="0"/>
                        </a:rPr>
                        <a:t> изменений в</a:t>
                      </a:r>
                      <a:r>
                        <a:rPr lang="ru-RU" sz="900" b="0" dirty="0" smtClean="0">
                          <a:solidFill>
                            <a:schemeClr val="tx1"/>
                          </a:solidFill>
                          <a:latin typeface="+mn-lt"/>
                          <a:ea typeface="+mn-ea"/>
                          <a:cs typeface="Times New Roman" panose="02020603050405020304" pitchFamily="18" charset="0"/>
                        </a:rPr>
                        <a:t> Порядок исполнения Федеральным казначейством решений о применении бюджетных мер принуждения, решений об изменении (отмене) указанных решений»</a:t>
                      </a:r>
                    </a:p>
                    <a:p>
                      <a:pPr marL="0" marR="0" indent="0" algn="just" defTabSz="914400" eaLnBrk="1" fontAlgn="auto" latinLnBrk="0" hangingPunct="1">
                        <a:lnSpc>
                          <a:spcPct val="100000"/>
                        </a:lnSpc>
                        <a:spcBef>
                          <a:spcPts val="0"/>
                        </a:spcBef>
                        <a:spcAft>
                          <a:spcPts val="0"/>
                        </a:spcAft>
                        <a:buClrTx/>
                        <a:buSzTx/>
                        <a:buFontTx/>
                        <a:buNone/>
                        <a:tabLst/>
                        <a:defRPr/>
                      </a:pPr>
                      <a:r>
                        <a:rPr lang="ru-RU" sz="900" b="1" dirty="0" smtClean="0">
                          <a:solidFill>
                            <a:srgbClr val="11437F"/>
                          </a:solidFill>
                          <a:latin typeface="+mn-lt"/>
                          <a:cs typeface="Times New Roman" panose="02020603050405020304" pitchFamily="18" charset="0"/>
                        </a:rPr>
                        <a:t>(находится</a:t>
                      </a:r>
                      <a:r>
                        <a:rPr lang="ru-RU" sz="900" b="1" baseline="0" dirty="0" smtClean="0">
                          <a:solidFill>
                            <a:srgbClr val="11437F"/>
                          </a:solidFill>
                          <a:latin typeface="+mn-lt"/>
                          <a:cs typeface="Times New Roman" panose="02020603050405020304" pitchFamily="18" charset="0"/>
                        </a:rPr>
                        <a:t> на стадии согласования)</a:t>
                      </a:r>
                      <a:endParaRPr lang="ru-RU" sz="900" b="1" dirty="0" smtClean="0">
                        <a:solidFill>
                          <a:srgbClr val="11437F"/>
                        </a:solidFill>
                        <a:latin typeface="+mn-lt"/>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bl>
          </a:graphicData>
        </a:graphic>
      </p:graphicFrame>
    </p:spTree>
    <p:extLst>
      <p:ext uri="{BB962C8B-B14F-4D97-AF65-F5344CB8AC3E}">
        <p14:creationId xmlns:p14="http://schemas.microsoft.com/office/powerpoint/2010/main" val="15562804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a:extLst>
              <a:ext uri="{FF2B5EF4-FFF2-40B4-BE49-F238E27FC236}">
                <a16:creationId xmlns="" xmlns:a16="http://schemas.microsoft.com/office/drawing/2014/main" id="{ABA954BF-4777-45D6-BFB4-45F2F39C7C9E}"/>
              </a:ext>
            </a:extLst>
          </p:cNvPr>
          <p:cNvSpPr>
            <a:spLocks noGrp="1"/>
          </p:cNvSpPr>
          <p:nvPr>
            <p:ph type="sldNum" sz="quarter" idx="7"/>
          </p:nvPr>
        </p:nvSpPr>
        <p:spPr/>
        <p:txBody>
          <a:bodyPr/>
          <a:lstStyle/>
          <a:p>
            <a:fld id="{B6F15528-21DE-4FAA-801E-634DDDAF4B2B}" type="slidenum">
              <a:rPr lang="ru-RU" smtClean="0"/>
              <a:pPr/>
              <a:t>12</a:t>
            </a:fld>
            <a:endParaRPr lang="ru-RU"/>
          </a:p>
        </p:txBody>
      </p:sp>
      <p:sp>
        <p:nvSpPr>
          <p:cNvPr id="3" name="Заголовок 2">
            <a:extLst>
              <a:ext uri="{FF2B5EF4-FFF2-40B4-BE49-F238E27FC236}">
                <a16:creationId xmlns="" xmlns:a16="http://schemas.microsoft.com/office/drawing/2014/main" id="{3F4BD687-0976-4A43-A840-8970534F5534}"/>
              </a:ext>
            </a:extLst>
          </p:cNvPr>
          <p:cNvSpPr>
            <a:spLocks noGrp="1"/>
          </p:cNvSpPr>
          <p:nvPr>
            <p:ph type="title"/>
          </p:nvPr>
        </p:nvSpPr>
        <p:spPr>
          <a:xfrm>
            <a:off x="2667000" y="133350"/>
            <a:ext cx="6323675" cy="784830"/>
          </a:xfrm>
        </p:spPr>
        <p:txBody>
          <a:bodyPr/>
          <a:lstStyle/>
          <a:p>
            <a:r>
              <a:rPr lang="ru-RU" dirty="0" smtClean="0">
                <a:solidFill>
                  <a:srgbClr val="11437F"/>
                </a:solidFill>
                <a:latin typeface="Arial" panose="020B0604020202020204" pitchFamily="34" charset="0"/>
                <a:cs typeface="Arial" panose="020B0604020202020204" pitchFamily="34" charset="0"/>
              </a:rPr>
              <a:t>Изменение порядка осуществления  </a:t>
            </a:r>
            <a:br>
              <a:rPr lang="ru-RU" dirty="0" smtClean="0">
                <a:solidFill>
                  <a:srgbClr val="11437F"/>
                </a:solidFill>
                <a:latin typeface="Arial" panose="020B0604020202020204" pitchFamily="34" charset="0"/>
                <a:cs typeface="Arial" panose="020B0604020202020204" pitchFamily="34" charset="0"/>
              </a:rPr>
            </a:br>
            <a:r>
              <a:rPr lang="ru-RU" dirty="0" smtClean="0">
                <a:solidFill>
                  <a:srgbClr val="11437F"/>
                </a:solidFill>
                <a:latin typeface="Arial" panose="020B0604020202020204" pitchFamily="34" charset="0"/>
                <a:cs typeface="Arial" panose="020B0604020202020204" pitchFamily="34" charset="0"/>
              </a:rPr>
              <a:t>взыскания из бюджетов  </a:t>
            </a:r>
            <a:r>
              <a:rPr lang="ru-RU" dirty="0">
                <a:solidFill>
                  <a:srgbClr val="11437F"/>
                </a:solidFill>
                <a:cs typeface="Arial" panose="020B0604020202020204" pitchFamily="34" charset="0"/>
              </a:rPr>
              <a:t/>
            </a:r>
            <a:br>
              <a:rPr lang="ru-RU" dirty="0">
                <a:solidFill>
                  <a:srgbClr val="11437F"/>
                </a:solidFill>
                <a:cs typeface="Arial" panose="020B0604020202020204" pitchFamily="34" charset="0"/>
              </a:rPr>
            </a:br>
            <a:endParaRPr lang="ru-RU" dirty="0"/>
          </a:p>
        </p:txBody>
      </p:sp>
      <p:graphicFrame>
        <p:nvGraphicFramePr>
          <p:cNvPr id="4" name="Диаграмма 3">
            <a:extLst>
              <a:ext uri="{FF2B5EF4-FFF2-40B4-BE49-F238E27FC236}">
                <a16:creationId xmlns="" xmlns:a16="http://schemas.microsoft.com/office/drawing/2014/main" id="{570DC79E-45AF-4512-9BF2-1AD1E62BABA1}"/>
              </a:ext>
            </a:extLst>
          </p:cNvPr>
          <p:cNvGraphicFramePr/>
          <p:nvPr>
            <p:extLst>
              <p:ext uri="{D42A27DB-BD31-4B8C-83A1-F6EECF244321}">
                <p14:modId xmlns:p14="http://schemas.microsoft.com/office/powerpoint/2010/main" val="1718529899"/>
              </p:ext>
            </p:extLst>
          </p:nvPr>
        </p:nvGraphicFramePr>
        <p:xfrm>
          <a:off x="457202" y="895350"/>
          <a:ext cx="5010172" cy="3811088"/>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6" name="Таблица 5"/>
          <p:cNvGraphicFramePr>
            <a:graphicFrameLocks noGrp="1"/>
          </p:cNvGraphicFramePr>
          <p:nvPr>
            <p:extLst>
              <p:ext uri="{D42A27DB-BD31-4B8C-83A1-F6EECF244321}">
                <p14:modId xmlns:p14="http://schemas.microsoft.com/office/powerpoint/2010/main" val="157780478"/>
              </p:ext>
            </p:extLst>
          </p:nvPr>
        </p:nvGraphicFramePr>
        <p:xfrm>
          <a:off x="228600" y="1047750"/>
          <a:ext cx="8610601" cy="3658528"/>
        </p:xfrm>
        <a:graphic>
          <a:graphicData uri="http://schemas.openxmlformats.org/drawingml/2006/table">
            <a:tbl>
              <a:tblPr firstRow="1" bandRow="1">
                <a:tableStyleId>{5C22544A-7EE6-4342-B048-85BDC9FD1C3A}</a:tableStyleId>
              </a:tblPr>
              <a:tblGrid>
                <a:gridCol w="2033059"/>
                <a:gridCol w="2192514"/>
                <a:gridCol w="2192514"/>
                <a:gridCol w="2192514"/>
              </a:tblGrid>
              <a:tr h="533400">
                <a:tc>
                  <a:txBody>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ru-RU" sz="1200" b="1" i="0" u="none" strike="noStrike" kern="0" cap="none" spc="0" normalizeH="0" baseline="0" noProof="0" dirty="0" smtClean="0">
                          <a:ln>
                            <a:noFill/>
                          </a:ln>
                          <a:solidFill>
                            <a:srgbClr val="1F497D"/>
                          </a:solidFill>
                          <a:effectLst/>
                          <a:uLnTx/>
                          <a:uFillTx/>
                          <a:latin typeface="+mn-lt"/>
                          <a:ea typeface="+mn-ea"/>
                          <a:cs typeface="Times New Roman" panose="02020603050405020304" pitchFamily="18" charset="0"/>
                        </a:rPr>
                        <a:t>Действующие</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ru-RU" sz="1200" b="1" i="0" u="none" strike="noStrike" kern="0" cap="none" spc="0" normalizeH="0" baseline="0" noProof="0" dirty="0" smtClean="0">
                          <a:ln>
                            <a:noFill/>
                          </a:ln>
                          <a:solidFill>
                            <a:srgbClr val="1F497D"/>
                          </a:solidFill>
                          <a:effectLst/>
                          <a:uLnTx/>
                          <a:uFillTx/>
                          <a:latin typeface="+mn-lt"/>
                          <a:ea typeface="+mn-ea"/>
                          <a:cs typeface="Times New Roman" panose="02020603050405020304" pitchFamily="18" charset="0"/>
                        </a:rPr>
                        <a:t>приказы</a:t>
                      </a:r>
                    </a:p>
                  </a:txBody>
                  <a:tcPr marL="90000" marT="36000" marB="36000">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ru-RU" sz="1200" dirty="0" smtClean="0">
                          <a:solidFill>
                            <a:schemeClr val="tx2"/>
                          </a:solidFill>
                        </a:rPr>
                        <a:t>Приказы, вступающие в силу </a:t>
                      </a:r>
                      <a:r>
                        <a:rPr lang="ru-RU" sz="1200" baseline="0" dirty="0" smtClean="0">
                          <a:solidFill>
                            <a:schemeClr val="tx2"/>
                          </a:solidFill>
                        </a:rPr>
                        <a:t>с </a:t>
                      </a:r>
                      <a:r>
                        <a:rPr lang="ru-RU" sz="1200" baseline="0" dirty="0" smtClean="0">
                          <a:solidFill>
                            <a:schemeClr val="tx2"/>
                          </a:solidFill>
                        </a:rPr>
                        <a:t>01.01.2021</a:t>
                      </a:r>
                      <a:endParaRPr lang="ru-RU" sz="1200" dirty="0" smtClean="0">
                        <a:solidFill>
                          <a:schemeClr val="tx2"/>
                        </a:solidFill>
                      </a:endParaRPr>
                    </a:p>
                  </a:txBody>
                  <a:tcPr marL="90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ru-RU" sz="1200" dirty="0" smtClean="0">
                          <a:solidFill>
                            <a:schemeClr val="tx2"/>
                          </a:solidFill>
                        </a:rPr>
                        <a:t>Способ направления решения о взыскании </a:t>
                      </a:r>
                    </a:p>
                  </a:txBody>
                  <a:tcPr marL="90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ru-RU" sz="1200" dirty="0" smtClean="0">
                          <a:solidFill>
                            <a:schemeClr val="tx2"/>
                          </a:solidFill>
                        </a:rPr>
                        <a:t>Изменение документа основания и КБК</a:t>
                      </a:r>
                    </a:p>
                  </a:txBody>
                  <a:tcPr marL="90000" marT="36000" marB="36000">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425050">
                <a:tc>
                  <a:txBody>
                    <a:bodyPr/>
                    <a:lstStyle/>
                    <a:p>
                      <a:pPr algn="just">
                        <a:lnSpc>
                          <a:spcPct val="100000"/>
                        </a:lnSpc>
                      </a:pPr>
                      <a:r>
                        <a:rPr lang="ru-RU" sz="1100" b="0" dirty="0" smtClean="0">
                          <a:solidFill>
                            <a:schemeClr val="tx1"/>
                          </a:solidFill>
                          <a:latin typeface="+mn-lt"/>
                          <a:cs typeface="Times New Roman" panose="02020603050405020304" pitchFamily="18" charset="0"/>
                        </a:rPr>
                        <a:t>Приказ Минфина России </a:t>
                      </a:r>
                      <a:r>
                        <a:rPr lang="ru-RU" sz="1100" b="1" dirty="0" smtClean="0">
                          <a:solidFill>
                            <a:schemeClr val="tx2"/>
                          </a:solidFill>
                          <a:latin typeface="+mn-lt"/>
                          <a:cs typeface="Times New Roman" panose="02020603050405020304" pitchFamily="18" charset="0"/>
                        </a:rPr>
                        <a:t>от 26.12.2007 № 152н </a:t>
                      </a:r>
                    </a:p>
                    <a:p>
                      <a:pPr algn="just">
                        <a:lnSpc>
                          <a:spcPct val="100000"/>
                        </a:lnSpc>
                      </a:pPr>
                      <a:endParaRPr lang="ru-RU" sz="1100" b="0" dirty="0">
                        <a:solidFill>
                          <a:schemeClr val="tx1"/>
                        </a:solidFill>
                        <a:latin typeface="+mn-lt"/>
                        <a:cs typeface="Times New Roman" panose="02020603050405020304" pitchFamily="18" charset="0"/>
                      </a:endParaRPr>
                    </a:p>
                  </a:txBody>
                  <a:tcPr marL="145014" marR="145014" marT="72506" marB="72506">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just">
                        <a:lnSpc>
                          <a:spcPct val="100000"/>
                        </a:lnSpc>
                      </a:pPr>
                      <a:r>
                        <a:rPr lang="ru-RU" sz="1100" dirty="0" smtClean="0">
                          <a:solidFill>
                            <a:schemeClr val="tx1"/>
                          </a:solidFill>
                          <a:latin typeface="+mn-lt"/>
                          <a:cs typeface="Times New Roman" panose="02020603050405020304" pitchFamily="18" charset="0"/>
                        </a:rPr>
                        <a:t>Приказ </a:t>
                      </a:r>
                      <a:r>
                        <a:rPr lang="ru-RU" sz="1100" b="0" dirty="0" smtClean="0">
                          <a:solidFill>
                            <a:schemeClr val="tx1"/>
                          </a:solidFill>
                          <a:latin typeface="+mn-lt"/>
                          <a:cs typeface="Times New Roman" panose="02020603050405020304" pitchFamily="18" charset="0"/>
                        </a:rPr>
                        <a:t>Минфина России </a:t>
                      </a:r>
                      <a:r>
                        <a:rPr lang="ru-RU" sz="1100" b="1" dirty="0" smtClean="0">
                          <a:solidFill>
                            <a:schemeClr val="tx2"/>
                          </a:solidFill>
                          <a:latin typeface="+mn-lt"/>
                          <a:cs typeface="Times New Roman" panose="02020603050405020304" pitchFamily="18" charset="0"/>
                        </a:rPr>
                        <a:t>от 13.04.2020 № 65н</a:t>
                      </a:r>
                      <a:endParaRPr lang="ru-RU" sz="1100" dirty="0">
                        <a:solidFill>
                          <a:schemeClr val="tx1"/>
                        </a:solidFill>
                        <a:latin typeface="+mn-lt"/>
                        <a:cs typeface="Times New Roman" panose="02020603050405020304" pitchFamily="18" charset="0"/>
                      </a:endParaRPr>
                    </a:p>
                  </a:txBody>
                  <a:tcPr marL="145014" marR="145014" marT="72506" marB="7250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just">
                        <a:lnSpc>
                          <a:spcPct val="100000"/>
                        </a:lnSpc>
                      </a:pPr>
                      <a:r>
                        <a:rPr lang="ru-RU" sz="1100" dirty="0" smtClean="0">
                          <a:solidFill>
                            <a:schemeClr val="tx1"/>
                          </a:solidFill>
                          <a:latin typeface="+mn-lt"/>
                          <a:cs typeface="Times New Roman" panose="02020603050405020304" pitchFamily="18" charset="0"/>
                        </a:rPr>
                        <a:t>Без изменений</a:t>
                      </a:r>
                      <a:endParaRPr lang="ru-RU" sz="1100" dirty="0">
                        <a:solidFill>
                          <a:schemeClr val="tx1"/>
                        </a:solidFill>
                        <a:latin typeface="+mn-lt"/>
                        <a:cs typeface="Times New Roman" panose="02020603050405020304" pitchFamily="18" charset="0"/>
                      </a:endParaRPr>
                    </a:p>
                  </a:txBody>
                  <a:tcPr marL="145014" marR="145014" marT="72506" marB="7250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rowSpan="5">
                  <a:txBody>
                    <a:bodyPr/>
                    <a:lstStyle/>
                    <a:p>
                      <a:pPr marL="0" indent="180975" algn="just">
                        <a:lnSpc>
                          <a:spcPct val="100000"/>
                        </a:lnSpc>
                        <a:buNone/>
                      </a:pPr>
                      <a:r>
                        <a:rPr lang="ru-RU" sz="1050" b="1" dirty="0" smtClean="0">
                          <a:solidFill>
                            <a:srgbClr val="11437F"/>
                          </a:solidFill>
                          <a:latin typeface="+mn-lt"/>
                          <a:cs typeface="Times New Roman" panose="02020603050405020304" pitchFamily="18" charset="0"/>
                        </a:rPr>
                        <a:t>Взыскание</a:t>
                      </a:r>
                      <a:r>
                        <a:rPr lang="ru-RU" sz="1050" b="1" baseline="0" dirty="0" smtClean="0">
                          <a:solidFill>
                            <a:srgbClr val="11437F"/>
                          </a:solidFill>
                          <a:latin typeface="+mn-lt"/>
                          <a:cs typeface="Times New Roman" panose="02020603050405020304" pitchFamily="18" charset="0"/>
                        </a:rPr>
                        <a:t> будет осуществляться:</a:t>
                      </a:r>
                    </a:p>
                    <a:p>
                      <a:pPr marL="0" indent="180975" algn="just">
                        <a:lnSpc>
                          <a:spcPct val="100000"/>
                        </a:lnSpc>
                        <a:buFontTx/>
                        <a:buChar char="-"/>
                      </a:pPr>
                      <a:r>
                        <a:rPr lang="ru-RU" sz="1050" b="1" baseline="0" dirty="0" smtClean="0">
                          <a:solidFill>
                            <a:srgbClr val="11437F"/>
                          </a:solidFill>
                          <a:latin typeface="+mn-lt"/>
                          <a:cs typeface="Times New Roman" panose="02020603050405020304" pitchFamily="18" charset="0"/>
                        </a:rPr>
                        <a:t>на основании Заявки на возврат, составленной территориальным органом Федерального казначейства;</a:t>
                      </a:r>
                    </a:p>
                    <a:p>
                      <a:pPr marL="0" indent="180975" algn="just">
                        <a:lnSpc>
                          <a:spcPct val="100000"/>
                        </a:lnSpc>
                        <a:buFontTx/>
                        <a:buChar char="-"/>
                      </a:pPr>
                      <a:r>
                        <a:rPr lang="ru-RU" sz="1050" b="1" baseline="0" dirty="0" smtClean="0">
                          <a:solidFill>
                            <a:srgbClr val="11437F"/>
                          </a:solidFill>
                          <a:latin typeface="+mn-lt"/>
                          <a:cs typeface="Times New Roman" panose="02020603050405020304" pitchFamily="18" charset="0"/>
                        </a:rPr>
                        <a:t>по кодам классификации доходов бюджетов, </a:t>
                      </a:r>
                      <a:r>
                        <a:rPr lang="ru-RU" sz="1050" b="1" dirty="0" smtClean="0">
                          <a:solidFill>
                            <a:srgbClr val="11437F"/>
                          </a:solidFill>
                          <a:latin typeface="+mn-lt"/>
                          <a:ea typeface="+mn-ea"/>
                          <a:cs typeface="+mn-cs"/>
                        </a:rPr>
                        <a:t>предусмотренный для учета поступлений (перечислений) по урегулированию расчетов между бюджетами бюджетной системы Российской Федерации</a:t>
                      </a:r>
                      <a:endParaRPr lang="ru-RU" sz="1100" dirty="0">
                        <a:solidFill>
                          <a:schemeClr val="tx1"/>
                        </a:solidFill>
                        <a:latin typeface="+mn-lt"/>
                        <a:cs typeface="Times New Roman" panose="02020603050405020304" pitchFamily="18" charset="0"/>
                      </a:endParaRPr>
                    </a:p>
                  </a:txBody>
                  <a:tcPr marL="145014" marR="145014" marT="72506" marB="72506">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425049">
                <a:tc>
                  <a:txBody>
                    <a:bodyPr/>
                    <a:lstStyle/>
                    <a:p>
                      <a:pPr algn="just">
                        <a:lnSpc>
                          <a:spcPct val="100000"/>
                        </a:lnSpc>
                      </a:pPr>
                      <a:r>
                        <a:rPr lang="ru-RU" sz="1100" b="0" dirty="0" smtClean="0">
                          <a:solidFill>
                            <a:schemeClr val="tx1"/>
                          </a:solidFill>
                          <a:latin typeface="+mn-lt"/>
                          <a:cs typeface="Times New Roman" panose="02020603050405020304" pitchFamily="18" charset="0"/>
                        </a:rPr>
                        <a:t>Приказ Минфина РФ </a:t>
                      </a:r>
                      <a:r>
                        <a:rPr lang="ru-RU" sz="1100" b="1" dirty="0" smtClean="0">
                          <a:solidFill>
                            <a:schemeClr val="tx2"/>
                          </a:solidFill>
                          <a:latin typeface="+mn-lt"/>
                          <a:cs typeface="Times New Roman" panose="02020603050405020304" pitchFamily="18" charset="0"/>
                        </a:rPr>
                        <a:t>от 12.11.2007 № 104н</a:t>
                      </a:r>
                    </a:p>
                    <a:p>
                      <a:pPr algn="just">
                        <a:lnSpc>
                          <a:spcPct val="100000"/>
                        </a:lnSpc>
                      </a:pPr>
                      <a:endParaRPr lang="ru-RU" sz="1100" b="0" dirty="0">
                        <a:solidFill>
                          <a:schemeClr val="tx1"/>
                        </a:solidFill>
                        <a:latin typeface="+mn-lt"/>
                        <a:cs typeface="Times New Roman" panose="02020603050405020304" pitchFamily="18" charset="0"/>
                      </a:endParaRPr>
                    </a:p>
                  </a:txBody>
                  <a:tcPr marL="145014" marR="145014" marT="72506" marB="72506">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just">
                        <a:lnSpc>
                          <a:spcPct val="100000"/>
                        </a:lnSpc>
                      </a:pPr>
                      <a:r>
                        <a:rPr lang="ru-RU" sz="1100" dirty="0" smtClean="0">
                          <a:solidFill>
                            <a:schemeClr val="tx1"/>
                          </a:solidFill>
                          <a:latin typeface="+mn-lt"/>
                          <a:cs typeface="Times New Roman" panose="02020603050405020304" pitchFamily="18" charset="0"/>
                        </a:rPr>
                        <a:t>Приказ </a:t>
                      </a:r>
                      <a:r>
                        <a:rPr lang="ru-RU" sz="1100" b="0" dirty="0" smtClean="0">
                          <a:solidFill>
                            <a:schemeClr val="tx1"/>
                          </a:solidFill>
                          <a:latin typeface="+mn-lt"/>
                          <a:cs typeface="Times New Roman" panose="02020603050405020304" pitchFamily="18" charset="0"/>
                        </a:rPr>
                        <a:t>Минфина России </a:t>
                      </a:r>
                      <a:r>
                        <a:rPr lang="ru-RU" sz="1100" b="1" dirty="0" smtClean="0">
                          <a:solidFill>
                            <a:schemeClr val="tx2"/>
                          </a:solidFill>
                          <a:latin typeface="+mn-lt"/>
                          <a:cs typeface="Times New Roman" panose="02020603050405020304" pitchFamily="18" charset="0"/>
                        </a:rPr>
                        <a:t>от 13.04.2020 № 67н</a:t>
                      </a:r>
                      <a:endParaRPr lang="ru-RU" sz="1100" dirty="0">
                        <a:solidFill>
                          <a:schemeClr val="tx1"/>
                        </a:solidFill>
                        <a:latin typeface="+mn-lt"/>
                        <a:cs typeface="Times New Roman" panose="02020603050405020304" pitchFamily="18" charset="0"/>
                      </a:endParaRPr>
                    </a:p>
                  </a:txBody>
                  <a:tcPr marL="145014" marR="145014" marT="72506" marB="7250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just">
                        <a:lnSpc>
                          <a:spcPct val="100000"/>
                        </a:lnSpc>
                      </a:pPr>
                      <a:r>
                        <a:rPr lang="ru-RU" sz="1100" b="1" dirty="0" smtClean="0">
                          <a:solidFill>
                            <a:srgbClr val="11437F"/>
                          </a:solidFill>
                          <a:latin typeface="+mn-lt"/>
                          <a:cs typeface="Times New Roman" panose="02020603050405020304" pitchFamily="18" charset="0"/>
                        </a:rPr>
                        <a:t>ГИИС УОФ «Электронный бюджет»</a:t>
                      </a:r>
                      <a:endParaRPr lang="ru-RU" sz="1100" b="1" dirty="0">
                        <a:solidFill>
                          <a:srgbClr val="11437F"/>
                        </a:solidFill>
                        <a:latin typeface="+mn-lt"/>
                        <a:cs typeface="Times New Roman" panose="02020603050405020304" pitchFamily="18" charset="0"/>
                      </a:endParaRPr>
                    </a:p>
                  </a:txBody>
                  <a:tcPr marL="145014" marR="145014" marT="72506" marB="7250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pPr algn="just">
                        <a:lnSpc>
                          <a:spcPct val="100000"/>
                        </a:lnSpc>
                      </a:pPr>
                      <a:endParaRPr lang="ru-RU" sz="900" dirty="0">
                        <a:solidFill>
                          <a:schemeClr val="tx1"/>
                        </a:solidFill>
                        <a:latin typeface="+mn-lt"/>
                        <a:cs typeface="Times New Roman" panose="02020603050405020304" pitchFamily="18" charset="0"/>
                      </a:endParaRPr>
                    </a:p>
                  </a:txBody>
                  <a:tcPr marL="145014" marR="145014" marT="72506" marB="72506">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425050">
                <a:tc>
                  <a:txBody>
                    <a:bodyPr/>
                    <a:lstStyle/>
                    <a:p>
                      <a:pPr algn="just">
                        <a:lnSpc>
                          <a:spcPct val="100000"/>
                        </a:lnSpc>
                      </a:pPr>
                      <a:r>
                        <a:rPr lang="ru-RU" sz="1100" b="0" dirty="0" smtClean="0">
                          <a:solidFill>
                            <a:schemeClr val="tx1"/>
                          </a:solidFill>
                          <a:latin typeface="+mn-lt"/>
                          <a:cs typeface="Times New Roman" panose="02020603050405020304" pitchFamily="18" charset="0"/>
                        </a:rPr>
                        <a:t>Приказ Минфина России </a:t>
                      </a:r>
                      <a:r>
                        <a:rPr lang="ru-RU" sz="1100" b="1" dirty="0" smtClean="0">
                          <a:solidFill>
                            <a:schemeClr val="tx2"/>
                          </a:solidFill>
                          <a:latin typeface="+mn-lt"/>
                          <a:cs typeface="Times New Roman" panose="02020603050405020304" pitchFamily="18" charset="0"/>
                        </a:rPr>
                        <a:t>от 11.06.2009 № 51н</a:t>
                      </a:r>
                    </a:p>
                    <a:p>
                      <a:pPr algn="just">
                        <a:lnSpc>
                          <a:spcPct val="100000"/>
                        </a:lnSpc>
                      </a:pPr>
                      <a:endParaRPr lang="ru-RU" sz="1100" b="0" dirty="0">
                        <a:solidFill>
                          <a:schemeClr val="tx1"/>
                        </a:solidFill>
                        <a:latin typeface="+mn-lt"/>
                        <a:cs typeface="Times New Roman" panose="02020603050405020304" pitchFamily="18" charset="0"/>
                      </a:endParaRPr>
                    </a:p>
                  </a:txBody>
                  <a:tcPr marL="145014" marR="145014" marT="72506" marB="72506">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just">
                        <a:lnSpc>
                          <a:spcPct val="100000"/>
                        </a:lnSpc>
                      </a:pPr>
                      <a:r>
                        <a:rPr lang="ru-RU" sz="1100" dirty="0" smtClean="0">
                          <a:solidFill>
                            <a:schemeClr val="tx1"/>
                          </a:solidFill>
                          <a:latin typeface="+mn-lt"/>
                          <a:cs typeface="Times New Roman" panose="02020603050405020304" pitchFamily="18" charset="0"/>
                        </a:rPr>
                        <a:t>Приказ </a:t>
                      </a:r>
                      <a:r>
                        <a:rPr lang="ru-RU" sz="1100" b="0" dirty="0" smtClean="0">
                          <a:solidFill>
                            <a:schemeClr val="tx1"/>
                          </a:solidFill>
                          <a:latin typeface="+mn-lt"/>
                          <a:cs typeface="Times New Roman" panose="02020603050405020304" pitchFamily="18" charset="0"/>
                        </a:rPr>
                        <a:t>Минфина России </a:t>
                      </a:r>
                      <a:r>
                        <a:rPr lang="ru-RU" sz="1100" b="1" dirty="0" smtClean="0">
                          <a:solidFill>
                            <a:schemeClr val="tx2"/>
                          </a:solidFill>
                          <a:latin typeface="+mn-lt"/>
                          <a:cs typeface="Times New Roman" panose="02020603050405020304" pitchFamily="18" charset="0"/>
                        </a:rPr>
                        <a:t>от 13.04.2020 № 68н</a:t>
                      </a:r>
                      <a:endParaRPr lang="ru-RU" sz="1100" dirty="0">
                        <a:solidFill>
                          <a:schemeClr val="tx1"/>
                        </a:solidFill>
                        <a:latin typeface="+mn-lt"/>
                        <a:cs typeface="Times New Roman" panose="02020603050405020304" pitchFamily="18" charset="0"/>
                      </a:endParaRPr>
                    </a:p>
                  </a:txBody>
                  <a:tcPr marL="145014" marR="145014" marT="72506" marB="7250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just" defTabSz="914400" eaLnBrk="1" fontAlgn="auto" latinLnBrk="0" hangingPunct="1">
                        <a:lnSpc>
                          <a:spcPct val="100000"/>
                        </a:lnSpc>
                        <a:spcBef>
                          <a:spcPts val="0"/>
                        </a:spcBef>
                        <a:spcAft>
                          <a:spcPts val="0"/>
                        </a:spcAft>
                        <a:buClrTx/>
                        <a:buSzTx/>
                        <a:buFontTx/>
                        <a:buNone/>
                        <a:tabLst/>
                        <a:defRPr/>
                      </a:pPr>
                      <a:r>
                        <a:rPr lang="ru-RU" sz="1100" b="1" dirty="0" smtClean="0">
                          <a:solidFill>
                            <a:srgbClr val="11437F"/>
                          </a:solidFill>
                          <a:latin typeface="+mn-lt"/>
                          <a:cs typeface="Times New Roman" panose="02020603050405020304" pitchFamily="18" charset="0"/>
                        </a:rPr>
                        <a:t>ГИИС УОФ «Электронный бюджет»</a:t>
                      </a:r>
                    </a:p>
                  </a:txBody>
                  <a:tcPr marL="145014" marR="145014" marT="72506" marB="7250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pPr algn="just">
                        <a:lnSpc>
                          <a:spcPct val="100000"/>
                        </a:lnSpc>
                      </a:pPr>
                      <a:endParaRPr lang="ru-RU" sz="900" dirty="0">
                        <a:solidFill>
                          <a:schemeClr val="tx1"/>
                        </a:solidFill>
                        <a:latin typeface="+mn-lt"/>
                        <a:cs typeface="Times New Roman" panose="02020603050405020304" pitchFamily="18" charset="0"/>
                      </a:endParaRPr>
                    </a:p>
                  </a:txBody>
                  <a:tcPr marL="145014" marR="145014" marT="72506" marB="72506">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533400">
                <a:tc>
                  <a:txBody>
                    <a:bodyPr/>
                    <a:lstStyle/>
                    <a:p>
                      <a:pPr>
                        <a:lnSpc>
                          <a:spcPct val="100000"/>
                        </a:lnSpc>
                      </a:pPr>
                      <a:r>
                        <a:rPr lang="ru-RU" sz="1100" b="0" dirty="0" smtClean="0">
                          <a:solidFill>
                            <a:schemeClr val="tx1"/>
                          </a:solidFill>
                          <a:latin typeface="+mn-lt"/>
                          <a:cs typeface="Times New Roman" panose="02020603050405020304" pitchFamily="18" charset="0"/>
                        </a:rPr>
                        <a:t>Приказ Минфина России </a:t>
                      </a:r>
                      <a:r>
                        <a:rPr lang="ru-RU" sz="1100" b="1" dirty="0" smtClean="0">
                          <a:solidFill>
                            <a:schemeClr val="tx2"/>
                          </a:solidFill>
                          <a:latin typeface="+mn-lt"/>
                          <a:cs typeface="Times New Roman" panose="02020603050405020304" pitchFamily="18" charset="0"/>
                        </a:rPr>
                        <a:t>от 30.12.2019 № 261н</a:t>
                      </a:r>
                    </a:p>
                    <a:p>
                      <a:pPr>
                        <a:lnSpc>
                          <a:spcPct val="100000"/>
                        </a:lnSpc>
                      </a:pPr>
                      <a:endParaRPr lang="ru-RU" sz="1100" b="0" dirty="0">
                        <a:solidFill>
                          <a:schemeClr val="tx1"/>
                        </a:solidFill>
                        <a:latin typeface="+mn-lt"/>
                        <a:cs typeface="Times New Roman" panose="02020603050405020304" pitchFamily="18" charset="0"/>
                      </a:endParaRPr>
                    </a:p>
                  </a:txBody>
                  <a:tcPr marL="145014" marR="145014" marT="72506" marB="72506">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just">
                        <a:lnSpc>
                          <a:spcPct val="100000"/>
                        </a:lnSpc>
                      </a:pPr>
                      <a:r>
                        <a:rPr lang="ru-RU" sz="1100" dirty="0" smtClean="0">
                          <a:solidFill>
                            <a:schemeClr val="tx1"/>
                          </a:solidFill>
                          <a:latin typeface="+mn-lt"/>
                          <a:cs typeface="Times New Roman" panose="02020603050405020304" pitchFamily="18" charset="0"/>
                        </a:rPr>
                        <a:t>Приказ </a:t>
                      </a:r>
                      <a:r>
                        <a:rPr lang="ru-RU" sz="1100" b="0" dirty="0" smtClean="0">
                          <a:solidFill>
                            <a:schemeClr val="tx1"/>
                          </a:solidFill>
                          <a:latin typeface="+mn-lt"/>
                          <a:cs typeface="Times New Roman" panose="02020603050405020304" pitchFamily="18" charset="0"/>
                        </a:rPr>
                        <a:t>Минфина России </a:t>
                      </a:r>
                      <a:r>
                        <a:rPr lang="ru-RU" sz="1100" b="1" dirty="0" smtClean="0">
                          <a:solidFill>
                            <a:schemeClr val="tx2"/>
                          </a:solidFill>
                          <a:latin typeface="+mn-lt"/>
                          <a:cs typeface="Times New Roman" panose="02020603050405020304" pitchFamily="18" charset="0"/>
                        </a:rPr>
                        <a:t>от 13.04.2020 № 69н</a:t>
                      </a:r>
                      <a:endParaRPr lang="ru-RU" sz="1100" dirty="0">
                        <a:solidFill>
                          <a:schemeClr val="tx1"/>
                        </a:solidFill>
                        <a:latin typeface="+mn-lt"/>
                        <a:cs typeface="Times New Roman" panose="02020603050405020304" pitchFamily="18" charset="0"/>
                      </a:endParaRPr>
                    </a:p>
                  </a:txBody>
                  <a:tcPr marL="145014" marR="145014" marT="72506" marB="7250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just" defTabSz="914400" eaLnBrk="1" fontAlgn="auto" latinLnBrk="0" hangingPunct="1">
                        <a:lnSpc>
                          <a:spcPct val="100000"/>
                        </a:lnSpc>
                        <a:spcBef>
                          <a:spcPts val="0"/>
                        </a:spcBef>
                        <a:spcAft>
                          <a:spcPts val="0"/>
                        </a:spcAft>
                        <a:buClrTx/>
                        <a:buSzTx/>
                        <a:buFontTx/>
                        <a:buNone/>
                        <a:tabLst/>
                        <a:defRPr/>
                      </a:pPr>
                      <a:r>
                        <a:rPr lang="ru-RU" sz="1100" b="1" dirty="0" smtClean="0">
                          <a:solidFill>
                            <a:srgbClr val="11437F"/>
                          </a:solidFill>
                          <a:latin typeface="+mn-lt"/>
                          <a:cs typeface="Times New Roman" panose="02020603050405020304" pitchFamily="18" charset="0"/>
                        </a:rPr>
                        <a:t>ГИИС УОФ «Электронный бюджет»</a:t>
                      </a:r>
                      <a:endParaRPr lang="ru-RU" sz="1100" b="1" dirty="0">
                        <a:solidFill>
                          <a:srgbClr val="11437F"/>
                        </a:solidFill>
                        <a:latin typeface="+mn-lt"/>
                        <a:cs typeface="Times New Roman" panose="02020603050405020304" pitchFamily="18" charset="0"/>
                      </a:endParaRPr>
                    </a:p>
                  </a:txBody>
                  <a:tcPr marL="145014" marR="145014" marT="72506" marB="7250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pPr algn="just">
                        <a:lnSpc>
                          <a:spcPct val="100000"/>
                        </a:lnSpc>
                      </a:pPr>
                      <a:endParaRPr lang="ru-RU" sz="900" dirty="0">
                        <a:solidFill>
                          <a:schemeClr val="tx1"/>
                        </a:solidFill>
                        <a:latin typeface="+mn-lt"/>
                        <a:cs typeface="Times New Roman" panose="02020603050405020304" pitchFamily="18" charset="0"/>
                      </a:endParaRPr>
                    </a:p>
                  </a:txBody>
                  <a:tcPr marL="145014" marR="145014" marT="72506" marB="72506">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533400">
                <a:tc>
                  <a:txBody>
                    <a:bodyPr/>
                    <a:lstStyle/>
                    <a:p>
                      <a:pPr marL="0" marR="0" indent="0" algn="just" defTabSz="914400" eaLnBrk="1" fontAlgn="auto" latinLnBrk="0" hangingPunct="1">
                        <a:lnSpc>
                          <a:spcPct val="100000"/>
                        </a:lnSpc>
                        <a:spcBef>
                          <a:spcPts val="0"/>
                        </a:spcBef>
                        <a:spcAft>
                          <a:spcPts val="0"/>
                        </a:spcAft>
                        <a:buClrTx/>
                        <a:buSzTx/>
                        <a:buFontTx/>
                        <a:buNone/>
                        <a:tabLst/>
                        <a:defRPr/>
                      </a:pPr>
                      <a:r>
                        <a:rPr lang="ru-RU" sz="1100" b="0" dirty="0" smtClean="0">
                          <a:solidFill>
                            <a:schemeClr val="tx1"/>
                          </a:solidFill>
                          <a:latin typeface="+mn-lt"/>
                          <a:ea typeface="+mn-ea"/>
                          <a:cs typeface="Times New Roman" panose="02020603050405020304" pitchFamily="18" charset="0"/>
                        </a:rPr>
                        <a:t>Приказ Минфина России </a:t>
                      </a:r>
                      <a:r>
                        <a:rPr lang="ru-RU" sz="1100" b="1" dirty="0" smtClean="0">
                          <a:solidFill>
                            <a:schemeClr val="tx2"/>
                          </a:solidFill>
                          <a:latin typeface="+mn-lt"/>
                          <a:ea typeface="+mn-ea"/>
                          <a:cs typeface="Times New Roman" panose="02020603050405020304" pitchFamily="18" charset="0"/>
                        </a:rPr>
                        <a:t>от 31.12.2019 № 262н</a:t>
                      </a:r>
                      <a:endParaRPr lang="ru-RU" sz="1100" b="0" dirty="0" smtClean="0">
                        <a:solidFill>
                          <a:schemeClr val="tx1"/>
                        </a:solidFill>
                        <a:latin typeface="+mn-lt"/>
                        <a:ea typeface="+mn-ea"/>
                        <a:cs typeface="Times New Roman" panose="02020603050405020304" pitchFamily="18" charset="0"/>
                      </a:endParaRP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just" defTabSz="914400" eaLnBrk="1" fontAlgn="auto" latinLnBrk="0" hangingPunct="1">
                        <a:lnSpc>
                          <a:spcPct val="100000"/>
                        </a:lnSpc>
                        <a:spcBef>
                          <a:spcPts val="0"/>
                        </a:spcBef>
                        <a:spcAft>
                          <a:spcPts val="0"/>
                        </a:spcAft>
                        <a:buClrTx/>
                        <a:buSzTx/>
                        <a:buFontTx/>
                        <a:buNone/>
                        <a:tabLst/>
                        <a:defRPr/>
                      </a:pPr>
                      <a:r>
                        <a:rPr lang="ru-RU" sz="1100" b="1" dirty="0" smtClean="0">
                          <a:solidFill>
                            <a:srgbClr val="11437F"/>
                          </a:solidFill>
                          <a:latin typeface="+mn-lt"/>
                          <a:cs typeface="Times New Roman" panose="02020603050405020304" pitchFamily="18" charset="0"/>
                        </a:rPr>
                        <a:t>Проект</a:t>
                      </a:r>
                      <a:r>
                        <a:rPr lang="ru-RU" sz="1100" b="0" baseline="0" dirty="0" smtClean="0">
                          <a:solidFill>
                            <a:srgbClr val="003B59"/>
                          </a:solidFill>
                          <a:latin typeface="+mn-lt"/>
                          <a:cs typeface="Times New Roman" panose="02020603050405020304" pitchFamily="18" charset="0"/>
                        </a:rPr>
                        <a:t> </a:t>
                      </a:r>
                      <a:r>
                        <a:rPr lang="ru-RU" sz="1100" b="1" baseline="0" dirty="0" smtClean="0">
                          <a:solidFill>
                            <a:srgbClr val="11437F"/>
                          </a:solidFill>
                          <a:latin typeface="+mn-lt"/>
                          <a:cs typeface="Times New Roman" panose="02020603050405020304" pitchFamily="18" charset="0"/>
                        </a:rPr>
                        <a:t>приказа</a:t>
                      </a:r>
                      <a:r>
                        <a:rPr lang="ru-RU" sz="1100" b="0" baseline="0" dirty="0" smtClean="0">
                          <a:solidFill>
                            <a:srgbClr val="003B59"/>
                          </a:solidFill>
                          <a:latin typeface="+mn-lt"/>
                          <a:cs typeface="Times New Roman" panose="02020603050405020304" pitchFamily="18" charset="0"/>
                        </a:rPr>
                        <a:t> </a:t>
                      </a:r>
                      <a:r>
                        <a:rPr lang="ru-RU" sz="1100" b="0" dirty="0" smtClean="0">
                          <a:solidFill>
                            <a:schemeClr val="tx1"/>
                          </a:solidFill>
                          <a:latin typeface="+mn-lt"/>
                          <a:ea typeface="+mn-ea"/>
                          <a:cs typeface="Times New Roman" panose="02020603050405020304" pitchFamily="18" charset="0"/>
                        </a:rPr>
                        <a:t>Минфина России </a:t>
                      </a:r>
                      <a:endParaRPr lang="ru-RU" sz="1100" b="1" dirty="0" smtClean="0">
                        <a:solidFill>
                          <a:srgbClr val="11437F"/>
                        </a:solidFill>
                        <a:latin typeface="+mn-lt"/>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just" defTabSz="914400" eaLnBrk="1" fontAlgn="auto" latinLnBrk="0" hangingPunct="1">
                        <a:lnSpc>
                          <a:spcPct val="100000"/>
                        </a:lnSpc>
                        <a:spcBef>
                          <a:spcPts val="0"/>
                        </a:spcBef>
                        <a:spcAft>
                          <a:spcPts val="0"/>
                        </a:spcAft>
                        <a:buClrTx/>
                        <a:buSzTx/>
                        <a:buFontTx/>
                        <a:buNone/>
                        <a:tabLst/>
                        <a:defRPr/>
                      </a:pPr>
                      <a:r>
                        <a:rPr lang="ru-RU" sz="1100" b="0" dirty="0" smtClean="0">
                          <a:solidFill>
                            <a:schemeClr val="tx1"/>
                          </a:solidFill>
                          <a:latin typeface="+mn-lt"/>
                          <a:cs typeface="Times New Roman" panose="02020603050405020304" pitchFamily="18" charset="0"/>
                        </a:rPr>
                        <a:t>  Без изменений</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pPr marL="0" marR="0" indent="0" algn="just" defTabSz="914400" eaLnBrk="1" fontAlgn="auto" latinLnBrk="0" hangingPunct="1">
                        <a:lnSpc>
                          <a:spcPct val="100000"/>
                        </a:lnSpc>
                        <a:spcBef>
                          <a:spcPts val="0"/>
                        </a:spcBef>
                        <a:spcAft>
                          <a:spcPts val="0"/>
                        </a:spcAft>
                        <a:buClrTx/>
                        <a:buSzTx/>
                        <a:buFontTx/>
                        <a:buNone/>
                        <a:tabLst/>
                        <a:defRPr/>
                      </a:pPr>
                      <a:endParaRPr lang="ru-RU" sz="900" b="1" dirty="0" smtClean="0">
                        <a:solidFill>
                          <a:srgbClr val="11437F"/>
                        </a:solidFill>
                        <a:latin typeface="+mn-lt"/>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bl>
          </a:graphicData>
        </a:graphic>
      </p:graphicFrame>
    </p:spTree>
    <p:extLst>
      <p:ext uri="{BB962C8B-B14F-4D97-AF65-F5344CB8AC3E}">
        <p14:creationId xmlns:p14="http://schemas.microsoft.com/office/powerpoint/2010/main" val="15562804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4" y="658681"/>
            <a:ext cx="7004022" cy="0"/>
          </a:xfrm>
          <a:custGeom>
            <a:avLst/>
            <a:gdLst/>
            <a:ahLst/>
            <a:cxnLst/>
            <a:rect l="l" t="t" r="r" b="b"/>
            <a:pathLst>
              <a:path w="4416425">
                <a:moveTo>
                  <a:pt x="0" y="0"/>
                </a:moveTo>
                <a:lnTo>
                  <a:pt x="4415994" y="0"/>
                </a:lnTo>
              </a:path>
            </a:pathLst>
          </a:custGeom>
          <a:ln w="12700">
            <a:solidFill>
              <a:schemeClr val="bg1">
                <a:lumMod val="85000"/>
              </a:schemeClr>
            </a:solidFill>
          </a:ln>
        </p:spPr>
        <p:txBody>
          <a:bodyPr wrap="square" lIns="0" tIns="0" rIns="0" bIns="0" rtlCol="0"/>
          <a:lstStyle/>
          <a:p>
            <a:endParaRPr dirty="0"/>
          </a:p>
        </p:txBody>
      </p:sp>
      <p:sp>
        <p:nvSpPr>
          <p:cNvPr id="8" name="object 8"/>
          <p:cNvSpPr/>
          <p:nvPr/>
        </p:nvSpPr>
        <p:spPr>
          <a:xfrm>
            <a:off x="12777" y="4828294"/>
            <a:ext cx="9122854" cy="0"/>
          </a:xfrm>
          <a:custGeom>
            <a:avLst/>
            <a:gdLst/>
            <a:ahLst/>
            <a:cxnLst/>
            <a:rect l="l" t="t" r="r" b="b"/>
            <a:pathLst>
              <a:path w="5752465">
                <a:moveTo>
                  <a:pt x="0" y="0"/>
                </a:moveTo>
                <a:lnTo>
                  <a:pt x="5751940" y="0"/>
                </a:lnTo>
              </a:path>
            </a:pathLst>
          </a:custGeom>
          <a:ln w="9525">
            <a:solidFill>
              <a:srgbClr val="003B59"/>
            </a:solidFill>
          </a:ln>
        </p:spPr>
        <p:txBody>
          <a:bodyPr wrap="square" lIns="0" tIns="0" rIns="0" bIns="0" rtlCol="0"/>
          <a:lstStyle/>
          <a:p>
            <a:endParaRPr dirty="0"/>
          </a:p>
        </p:txBody>
      </p:sp>
      <p:sp>
        <p:nvSpPr>
          <p:cNvPr id="9" name="object 9"/>
          <p:cNvSpPr/>
          <p:nvPr/>
        </p:nvSpPr>
        <p:spPr>
          <a:xfrm>
            <a:off x="7167447" y="327990"/>
            <a:ext cx="1967349" cy="4365307"/>
          </a:xfrm>
          <a:prstGeom prst="rect">
            <a:avLst/>
          </a:prstGeom>
          <a:blipFill>
            <a:blip r:embed="rId2" cstate="print"/>
            <a:stretch>
              <a:fillRect/>
            </a:stretch>
          </a:blipFill>
        </p:spPr>
        <p:txBody>
          <a:bodyPr wrap="square" lIns="0" tIns="0" rIns="0" bIns="0" rtlCol="0"/>
          <a:lstStyle/>
          <a:p>
            <a:endParaRPr dirty="0"/>
          </a:p>
        </p:txBody>
      </p:sp>
      <p:sp>
        <p:nvSpPr>
          <p:cNvPr id="10" name="TextBox 9"/>
          <p:cNvSpPr txBox="1"/>
          <p:nvPr/>
        </p:nvSpPr>
        <p:spPr>
          <a:xfrm>
            <a:off x="463248" y="2025418"/>
            <a:ext cx="6002680" cy="580608"/>
          </a:xfrm>
          <a:prstGeom prst="rect">
            <a:avLst/>
          </a:prstGeom>
          <a:noFill/>
        </p:spPr>
        <p:txBody>
          <a:bodyPr wrap="square" lIns="91429" tIns="45714" rIns="91429" bIns="45714" rtlCol="0">
            <a:spAutoFit/>
          </a:bodyPr>
          <a:lstStyle/>
          <a:p>
            <a:r>
              <a:rPr lang="ru-RU" sz="3200" b="1" dirty="0">
                <a:solidFill>
                  <a:srgbClr val="11437F"/>
                </a:solidFill>
                <a:latin typeface="+mj-lt"/>
                <a:cs typeface="Arial" panose="020B0604020202020204" pitchFamily="34" charset="0"/>
              </a:rPr>
              <a:t>Спасибо за внимание!</a:t>
            </a:r>
            <a:endParaRPr lang="ru-RU" sz="3200" dirty="0">
              <a:solidFill>
                <a:srgbClr val="11437F"/>
              </a:solidFill>
              <a:latin typeface="+mj-lt"/>
              <a:cs typeface="Arial" panose="020B0604020202020204" pitchFamily="34" charset="0"/>
            </a:endParaRPr>
          </a:p>
        </p:txBody>
      </p:sp>
      <p:sp>
        <p:nvSpPr>
          <p:cNvPr id="6" name="TextBox 5">
            <a:extLst>
              <a:ext uri="{FF2B5EF4-FFF2-40B4-BE49-F238E27FC236}">
                <a16:creationId xmlns="" xmlns:a16="http://schemas.microsoft.com/office/drawing/2014/main" id="{671BC754-7832-4356-B934-37E7D378699C}"/>
              </a:ext>
            </a:extLst>
          </p:cNvPr>
          <p:cNvSpPr txBox="1"/>
          <p:nvPr/>
        </p:nvSpPr>
        <p:spPr>
          <a:xfrm>
            <a:off x="2" y="4803087"/>
            <a:ext cx="3638149" cy="292376"/>
          </a:xfrm>
          <a:prstGeom prst="rect">
            <a:avLst/>
          </a:prstGeom>
          <a:noFill/>
        </p:spPr>
        <p:txBody>
          <a:bodyPr wrap="square" lIns="91429" tIns="45714" rIns="91429" bIns="45714" rtlCol="0">
            <a:spAutoFit/>
          </a:bodyPr>
          <a:lstStyle/>
          <a:p>
            <a:r>
              <a:rPr lang="en-US" sz="1300" dirty="0">
                <a:solidFill>
                  <a:schemeClr val="bg1">
                    <a:lumMod val="65000"/>
                  </a:schemeClr>
                </a:solidFill>
              </a:rPr>
              <a:t>www.roskazna.ru</a:t>
            </a:r>
            <a:endParaRPr lang="ru-RU" sz="1300" dirty="0">
              <a:solidFill>
                <a:schemeClr val="bg1">
                  <a:lumMod val="65000"/>
                </a:schemeClr>
              </a:solidFill>
            </a:endParaRPr>
          </a:p>
        </p:txBody>
      </p:sp>
      <p:sp>
        <p:nvSpPr>
          <p:cNvPr id="7" name="TextBox 6">
            <a:extLst>
              <a:ext uri="{FF2B5EF4-FFF2-40B4-BE49-F238E27FC236}">
                <a16:creationId xmlns="" xmlns:a16="http://schemas.microsoft.com/office/drawing/2014/main" id="{E2A58C6F-5399-4274-A31E-E52E75DD3CB0}"/>
              </a:ext>
            </a:extLst>
          </p:cNvPr>
          <p:cNvSpPr txBox="1"/>
          <p:nvPr/>
        </p:nvSpPr>
        <p:spPr>
          <a:xfrm>
            <a:off x="5538767" y="4803086"/>
            <a:ext cx="3625376" cy="292376"/>
          </a:xfrm>
          <a:prstGeom prst="rect">
            <a:avLst/>
          </a:prstGeom>
          <a:noFill/>
        </p:spPr>
        <p:txBody>
          <a:bodyPr wrap="square" lIns="91429" tIns="45714" rIns="91429" bIns="45714" rtlCol="0">
            <a:spAutoFit/>
          </a:bodyPr>
          <a:lstStyle/>
          <a:p>
            <a:pPr algn="r"/>
            <a:r>
              <a:rPr lang="ru-RU" sz="1300" dirty="0">
                <a:solidFill>
                  <a:schemeClr val="bg1">
                    <a:lumMod val="65000"/>
                  </a:schemeClr>
                </a:solidFill>
              </a:rPr>
              <a:t> г. Москва, </a:t>
            </a:r>
            <a:r>
              <a:rPr lang="ru-RU" sz="1300" dirty="0" smtClean="0">
                <a:solidFill>
                  <a:schemeClr val="bg1">
                    <a:lumMod val="65000"/>
                  </a:schemeClr>
                </a:solidFill>
              </a:rPr>
              <a:t>июль 2020 </a:t>
            </a:r>
            <a:r>
              <a:rPr lang="ru-RU" sz="1300" dirty="0">
                <a:solidFill>
                  <a:schemeClr val="bg1">
                    <a:lumMod val="65000"/>
                  </a:schemeClr>
                </a:solidFill>
              </a:rPr>
              <a:t>год</a:t>
            </a:r>
          </a:p>
        </p:txBody>
      </p:sp>
    </p:spTree>
    <p:extLst>
      <p:ext uri="{BB962C8B-B14F-4D97-AF65-F5344CB8AC3E}">
        <p14:creationId xmlns:p14="http://schemas.microsoft.com/office/powerpoint/2010/main" val="38367625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a:extLst>
              <a:ext uri="{FF2B5EF4-FFF2-40B4-BE49-F238E27FC236}">
                <a16:creationId xmlns="" xmlns:a16="http://schemas.microsoft.com/office/drawing/2014/main" id="{ABA954BF-4777-45D6-BFB4-45F2F39C7C9E}"/>
              </a:ext>
            </a:extLst>
          </p:cNvPr>
          <p:cNvSpPr>
            <a:spLocks noGrp="1"/>
          </p:cNvSpPr>
          <p:nvPr>
            <p:ph type="sldNum" sz="quarter" idx="7"/>
          </p:nvPr>
        </p:nvSpPr>
        <p:spPr/>
        <p:txBody>
          <a:bodyPr/>
          <a:lstStyle/>
          <a:p>
            <a:fld id="{B6F15528-21DE-4FAA-801E-634DDDAF4B2B}" type="slidenum">
              <a:rPr lang="ru-RU" smtClean="0"/>
              <a:pPr/>
              <a:t>1</a:t>
            </a:fld>
            <a:endParaRPr lang="ru-RU"/>
          </a:p>
        </p:txBody>
      </p:sp>
      <p:sp>
        <p:nvSpPr>
          <p:cNvPr id="3" name="Заголовок 2">
            <a:extLst>
              <a:ext uri="{FF2B5EF4-FFF2-40B4-BE49-F238E27FC236}">
                <a16:creationId xmlns="" xmlns:a16="http://schemas.microsoft.com/office/drawing/2014/main" id="{3F4BD687-0976-4A43-A840-8970534F5534}"/>
              </a:ext>
            </a:extLst>
          </p:cNvPr>
          <p:cNvSpPr>
            <a:spLocks noGrp="1"/>
          </p:cNvSpPr>
          <p:nvPr>
            <p:ph type="title"/>
          </p:nvPr>
        </p:nvSpPr>
        <p:spPr>
          <a:xfrm>
            <a:off x="4648200" y="133350"/>
            <a:ext cx="4342475" cy="523220"/>
          </a:xfrm>
        </p:spPr>
        <p:txBody>
          <a:bodyPr/>
          <a:lstStyle/>
          <a:p>
            <a:r>
              <a:rPr lang="ru-RU" dirty="0" smtClean="0">
                <a:solidFill>
                  <a:srgbClr val="11437F"/>
                </a:solidFill>
                <a:latin typeface="Arial" panose="020B0604020202020204" pitchFamily="34" charset="0"/>
                <a:cs typeface="Arial" panose="020B0604020202020204" pitchFamily="34" charset="0"/>
              </a:rPr>
              <a:t>Изменение НПА с 01.01.2021 </a:t>
            </a:r>
            <a:r>
              <a:rPr lang="ru-RU" dirty="0">
                <a:solidFill>
                  <a:srgbClr val="11437F"/>
                </a:solidFill>
                <a:cs typeface="Arial" panose="020B0604020202020204" pitchFamily="34" charset="0"/>
              </a:rPr>
              <a:t/>
            </a:r>
            <a:br>
              <a:rPr lang="ru-RU" dirty="0">
                <a:solidFill>
                  <a:srgbClr val="11437F"/>
                </a:solidFill>
                <a:cs typeface="Arial" panose="020B0604020202020204" pitchFamily="34" charset="0"/>
              </a:rPr>
            </a:br>
            <a:endParaRPr lang="ru-RU" dirty="0"/>
          </a:p>
        </p:txBody>
      </p:sp>
      <p:graphicFrame>
        <p:nvGraphicFramePr>
          <p:cNvPr id="4" name="Диаграмма 3">
            <a:extLst>
              <a:ext uri="{FF2B5EF4-FFF2-40B4-BE49-F238E27FC236}">
                <a16:creationId xmlns="" xmlns:a16="http://schemas.microsoft.com/office/drawing/2014/main" id="{570DC79E-45AF-4512-9BF2-1AD1E62BABA1}"/>
              </a:ext>
            </a:extLst>
          </p:cNvPr>
          <p:cNvGraphicFramePr/>
          <p:nvPr>
            <p:extLst>
              <p:ext uri="{D42A27DB-BD31-4B8C-83A1-F6EECF244321}">
                <p14:modId xmlns:p14="http://schemas.microsoft.com/office/powerpoint/2010/main" val="1718529899"/>
              </p:ext>
            </p:extLst>
          </p:nvPr>
        </p:nvGraphicFramePr>
        <p:xfrm>
          <a:off x="457202" y="895350"/>
          <a:ext cx="5010172" cy="3811088"/>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6" name="Таблица 5"/>
          <p:cNvGraphicFramePr>
            <a:graphicFrameLocks noGrp="1"/>
          </p:cNvGraphicFramePr>
          <p:nvPr>
            <p:extLst>
              <p:ext uri="{D42A27DB-BD31-4B8C-83A1-F6EECF244321}">
                <p14:modId xmlns:p14="http://schemas.microsoft.com/office/powerpoint/2010/main" val="1511745036"/>
              </p:ext>
            </p:extLst>
          </p:nvPr>
        </p:nvGraphicFramePr>
        <p:xfrm>
          <a:off x="381000" y="742951"/>
          <a:ext cx="8381998" cy="3674033"/>
        </p:xfrm>
        <a:graphic>
          <a:graphicData uri="http://schemas.openxmlformats.org/drawingml/2006/table">
            <a:tbl>
              <a:tblPr firstRow="1" bandRow="1">
                <a:tableStyleId>{5C22544A-7EE6-4342-B048-85BDC9FD1C3A}</a:tableStyleId>
              </a:tblPr>
              <a:tblGrid>
                <a:gridCol w="4032848"/>
                <a:gridCol w="4349150"/>
              </a:tblGrid>
              <a:tr h="269208">
                <a:tc>
                  <a:txBody>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ru-RU" sz="1400" b="1" i="0" u="none" strike="noStrike" kern="0" cap="none" spc="0" normalizeH="0" baseline="0" noProof="0" dirty="0" smtClean="0">
                          <a:ln>
                            <a:noFill/>
                          </a:ln>
                          <a:solidFill>
                            <a:srgbClr val="1F497D"/>
                          </a:solidFill>
                          <a:effectLst/>
                          <a:uLnTx/>
                          <a:uFillTx/>
                          <a:latin typeface="+mn-lt"/>
                          <a:ea typeface="+mn-ea"/>
                          <a:cs typeface="Times New Roman" panose="02020603050405020304" pitchFamily="18" charset="0"/>
                        </a:rPr>
                        <a:t>Настоящее время</a:t>
                      </a:r>
                    </a:p>
                  </a:txBody>
                  <a:tcPr marL="90000" marT="36000" marB="36000">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ru-RU" sz="1400" dirty="0" smtClean="0">
                          <a:solidFill>
                            <a:schemeClr val="tx2"/>
                          </a:solidFill>
                        </a:rPr>
                        <a:t>Начиная с 1 января </a:t>
                      </a:r>
                      <a:r>
                        <a:rPr lang="ru-RU" sz="1400" dirty="0" smtClean="0">
                          <a:solidFill>
                            <a:schemeClr val="tx2"/>
                          </a:solidFill>
                        </a:rPr>
                        <a:t>2021 </a:t>
                      </a:r>
                      <a:r>
                        <a:rPr lang="ru-RU" sz="1400" dirty="0" smtClean="0">
                          <a:solidFill>
                            <a:schemeClr val="tx2"/>
                          </a:solidFill>
                        </a:rPr>
                        <a:t>года</a:t>
                      </a:r>
                    </a:p>
                  </a:txBody>
                  <a:tcPr marL="90000" marT="36000" marB="36000">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1193323">
                <a:tc>
                  <a:txBody>
                    <a:bodyPr/>
                    <a:lstStyle/>
                    <a:p>
                      <a:pPr algn="just"/>
                      <a:r>
                        <a:rPr lang="ru-RU" sz="1100" b="1" dirty="0" smtClean="0">
                          <a:solidFill>
                            <a:srgbClr val="003B59"/>
                          </a:solidFill>
                          <a:latin typeface="+mn-lt"/>
                          <a:ea typeface="+mn-ea"/>
                          <a:cs typeface="Times New Roman" panose="02020603050405020304" pitchFamily="18" charset="0"/>
                        </a:rPr>
                        <a:t>Приказ</a:t>
                      </a:r>
                      <a:r>
                        <a:rPr lang="ru-RU" sz="1100" dirty="0" smtClean="0">
                          <a:solidFill>
                            <a:schemeClr val="dk1"/>
                          </a:solidFill>
                          <a:latin typeface="+mn-lt"/>
                          <a:ea typeface="+mn-ea"/>
                          <a:cs typeface="Times New Roman" panose="02020603050405020304" pitchFamily="18" charset="0"/>
                        </a:rPr>
                        <a:t> Министерства финансов Российской Федерации </a:t>
                      </a:r>
                      <a:r>
                        <a:rPr lang="ru-RU" sz="1100" b="1" dirty="0" smtClean="0">
                          <a:solidFill>
                            <a:srgbClr val="003B59"/>
                          </a:solidFill>
                          <a:latin typeface="+mn-lt"/>
                          <a:ea typeface="+mn-ea"/>
                          <a:cs typeface="Times New Roman" panose="02020603050405020304" pitchFamily="18" charset="0"/>
                        </a:rPr>
                        <a:t>от</a:t>
                      </a:r>
                      <a:r>
                        <a:rPr lang="ru-RU" sz="1100" dirty="0" smtClean="0">
                          <a:solidFill>
                            <a:schemeClr val="dk1"/>
                          </a:solidFill>
                          <a:latin typeface="+mn-lt"/>
                          <a:ea typeface="+mn-ea"/>
                          <a:cs typeface="Times New Roman" panose="02020603050405020304" pitchFamily="18" charset="0"/>
                        </a:rPr>
                        <a:t> </a:t>
                      </a:r>
                      <a:r>
                        <a:rPr lang="ru-RU" sz="1100" b="1" dirty="0" smtClean="0">
                          <a:solidFill>
                            <a:srgbClr val="003B59"/>
                          </a:solidFill>
                          <a:latin typeface="+mn-lt"/>
                          <a:ea typeface="+mn-ea"/>
                          <a:cs typeface="Times New Roman" panose="02020603050405020304" pitchFamily="18" charset="0"/>
                        </a:rPr>
                        <a:t>18.12.2013 № 125н </a:t>
                      </a:r>
                      <a:r>
                        <a:rPr lang="ru-RU" sz="1100" dirty="0" smtClean="0">
                          <a:solidFill>
                            <a:schemeClr val="dk1"/>
                          </a:solidFill>
                          <a:latin typeface="+mn-lt"/>
                          <a:ea typeface="+mn-ea"/>
                          <a:cs typeface="Times New Roman" panose="02020603050405020304" pitchFamily="18" charset="0"/>
                        </a:rPr>
                        <a:t>«Об утверждении Порядка учета Федеральным казначейством поступлений в бюджетную систему Российской Федерации и их распределения между бюджетами бюджетной системы Российской Федерации»</a:t>
                      </a:r>
                    </a:p>
                    <a:p>
                      <a:pPr algn="just"/>
                      <a:endParaRPr lang="ru-RU" sz="1100" b="0" dirty="0" smtClean="0">
                        <a:solidFill>
                          <a:schemeClr val="tx1"/>
                        </a:solidFill>
                        <a:latin typeface="+mn-lt"/>
                        <a:cs typeface="Times New Roman" panose="02020603050405020304" pitchFamily="18" charset="0"/>
                      </a:endParaRP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just"/>
                      <a:r>
                        <a:rPr lang="ru-RU" sz="1100" b="1" dirty="0" smtClean="0">
                          <a:solidFill>
                            <a:srgbClr val="003B59"/>
                          </a:solidFill>
                          <a:latin typeface="+mn-lt"/>
                          <a:ea typeface="+mn-ea"/>
                          <a:cs typeface="Times New Roman" panose="02020603050405020304" pitchFamily="18" charset="0"/>
                        </a:rPr>
                        <a:t>Приказ</a:t>
                      </a:r>
                      <a:r>
                        <a:rPr lang="ru-RU" sz="1100" dirty="0" smtClean="0">
                          <a:solidFill>
                            <a:schemeClr val="dk1"/>
                          </a:solidFill>
                          <a:latin typeface="+mn-lt"/>
                          <a:ea typeface="+mn-ea"/>
                          <a:cs typeface="Times New Roman" panose="02020603050405020304" pitchFamily="18" charset="0"/>
                        </a:rPr>
                        <a:t> Министерства финансов Российской Федерации </a:t>
                      </a:r>
                      <a:r>
                        <a:rPr lang="ru-RU" sz="1100" b="1" dirty="0" smtClean="0">
                          <a:solidFill>
                            <a:srgbClr val="003B59"/>
                          </a:solidFill>
                          <a:latin typeface="+mn-lt"/>
                          <a:ea typeface="+mn-ea"/>
                          <a:cs typeface="Times New Roman" panose="02020603050405020304" pitchFamily="18" charset="0"/>
                        </a:rPr>
                        <a:t>от</a:t>
                      </a:r>
                      <a:r>
                        <a:rPr lang="ru-RU" sz="1100" dirty="0" smtClean="0">
                          <a:solidFill>
                            <a:schemeClr val="dk1"/>
                          </a:solidFill>
                          <a:latin typeface="+mn-lt"/>
                          <a:ea typeface="+mn-ea"/>
                          <a:cs typeface="Times New Roman" panose="02020603050405020304" pitchFamily="18" charset="0"/>
                        </a:rPr>
                        <a:t> </a:t>
                      </a:r>
                      <a:r>
                        <a:rPr lang="ru-RU" sz="1100" b="1" dirty="0" smtClean="0">
                          <a:solidFill>
                            <a:srgbClr val="003B59"/>
                          </a:solidFill>
                          <a:latin typeface="+mn-lt"/>
                          <a:ea typeface="+mn-ea"/>
                          <a:cs typeface="Times New Roman" panose="02020603050405020304" pitchFamily="18" charset="0"/>
                        </a:rPr>
                        <a:t>13.04.2020 № 66н  </a:t>
                      </a:r>
                      <a:r>
                        <a:rPr lang="ru-RU" sz="1100" dirty="0" smtClean="0">
                          <a:solidFill>
                            <a:schemeClr val="dk1"/>
                          </a:solidFill>
                          <a:latin typeface="+mn-lt"/>
                          <a:ea typeface="+mn-ea"/>
                          <a:cs typeface="Times New Roman" panose="02020603050405020304" pitchFamily="18" charset="0"/>
                        </a:rPr>
                        <a:t>«Об утверждении Порядка учета Федеральным казначейством поступлений в бюджетную систему Российской Федерации и их распределения между бюджетами бюджетной системы Российской Федерации»</a:t>
                      </a:r>
                      <a:endParaRPr lang="ru-RU" sz="1100" b="1" dirty="0" smtClean="0">
                        <a:solidFill>
                          <a:schemeClr val="accent1">
                            <a:lumMod val="50000"/>
                          </a:schemeClr>
                        </a:solidFill>
                        <a:latin typeface="+mn-lt"/>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1351475">
                <a:tc>
                  <a:txBody>
                    <a:bodyPr/>
                    <a:lstStyle/>
                    <a:p>
                      <a:r>
                        <a:rPr lang="ru-RU" sz="1100" b="1" dirty="0" smtClean="0">
                          <a:solidFill>
                            <a:srgbClr val="003B59"/>
                          </a:solidFill>
                          <a:latin typeface="+mn-lt"/>
                          <a:cs typeface="Times New Roman" panose="02020603050405020304" pitchFamily="18" charset="0"/>
                        </a:rPr>
                        <a:t>Приказ</a:t>
                      </a:r>
                      <a:r>
                        <a:rPr lang="ru-RU" sz="1100" b="0" baseline="0" dirty="0" smtClean="0">
                          <a:solidFill>
                            <a:schemeClr val="tx1"/>
                          </a:solidFill>
                          <a:latin typeface="+mn-lt"/>
                          <a:cs typeface="Times New Roman" panose="02020603050405020304" pitchFamily="18" charset="0"/>
                        </a:rPr>
                        <a:t> Министерства финансов Российской Федерации  </a:t>
                      </a:r>
                      <a:r>
                        <a:rPr lang="ru-RU" sz="1100" b="1" baseline="0" dirty="0" smtClean="0">
                          <a:solidFill>
                            <a:srgbClr val="003B59"/>
                          </a:solidFill>
                          <a:latin typeface="+mn-lt"/>
                          <a:cs typeface="Times New Roman" panose="02020603050405020304" pitchFamily="18" charset="0"/>
                        </a:rPr>
                        <a:t>от  12.11.2013 № 107н </a:t>
                      </a:r>
                      <a:r>
                        <a:rPr lang="ru-RU" sz="1100" b="0" baseline="0" dirty="0" smtClean="0">
                          <a:solidFill>
                            <a:schemeClr val="tx1"/>
                          </a:solidFill>
                          <a:latin typeface="+mn-lt"/>
                          <a:cs typeface="Times New Roman" panose="02020603050405020304" pitchFamily="18" charset="0"/>
                        </a:rPr>
                        <a:t>«Об утверждении  П</a:t>
                      </a:r>
                      <a:r>
                        <a:rPr lang="ru-RU" sz="1100" b="0" dirty="0" smtClean="0">
                          <a:solidFill>
                            <a:schemeClr val="dk1"/>
                          </a:solidFill>
                          <a:latin typeface="+mn-lt"/>
                          <a:ea typeface="+mn-ea"/>
                          <a:cs typeface="+mn-cs"/>
                        </a:rPr>
                        <a:t>равил указания информации в реквизитах распоряжений о переводе денежных средств в уплату платежей в бюджетную систему Российской Федерации»</a:t>
                      </a:r>
                      <a:r>
                        <a:rPr lang="ru-RU" sz="1100" b="0" baseline="0" dirty="0" smtClean="0">
                          <a:solidFill>
                            <a:schemeClr val="tx1"/>
                          </a:solidFill>
                          <a:latin typeface="+mn-lt"/>
                          <a:cs typeface="Times New Roman" panose="02020603050405020304" pitchFamily="18" charset="0"/>
                        </a:rPr>
                        <a:t> </a:t>
                      </a:r>
                      <a:endParaRPr lang="ru-RU" sz="1100" b="0" dirty="0" smtClean="0">
                        <a:solidFill>
                          <a:schemeClr val="tx1"/>
                        </a:solidFill>
                        <a:latin typeface="+mn-lt"/>
                        <a:cs typeface="Times New Roman" panose="02020603050405020304" pitchFamily="18" charset="0"/>
                      </a:endParaRP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just" defTabSz="914400" eaLnBrk="1" fontAlgn="auto" latinLnBrk="0" hangingPunct="1">
                        <a:lnSpc>
                          <a:spcPct val="100000"/>
                        </a:lnSpc>
                        <a:spcBef>
                          <a:spcPts val="0"/>
                        </a:spcBef>
                        <a:spcAft>
                          <a:spcPts val="0"/>
                        </a:spcAft>
                        <a:buClrTx/>
                        <a:buSzTx/>
                        <a:buFontTx/>
                        <a:buNone/>
                        <a:tabLst/>
                        <a:defRPr/>
                      </a:pPr>
                      <a:r>
                        <a:rPr lang="ru-RU" sz="1100" b="1" dirty="0" smtClean="0">
                          <a:solidFill>
                            <a:srgbClr val="003B59"/>
                          </a:solidFill>
                          <a:latin typeface="+mn-lt"/>
                          <a:cs typeface="Times New Roman" panose="02020603050405020304" pitchFamily="18" charset="0"/>
                        </a:rPr>
                        <a:t>Проект приказа</a:t>
                      </a:r>
                      <a:r>
                        <a:rPr lang="ru-RU" sz="1100" b="0" dirty="0" smtClean="0">
                          <a:solidFill>
                            <a:schemeClr val="tx1"/>
                          </a:solidFill>
                          <a:latin typeface="+mn-lt"/>
                          <a:cs typeface="Times New Roman" panose="02020603050405020304" pitchFamily="18" charset="0"/>
                        </a:rPr>
                        <a:t> Министерства финансов Российской Федерации «</a:t>
                      </a:r>
                      <a:r>
                        <a:rPr lang="ru-RU" sz="1100" b="0" dirty="0" smtClean="0">
                          <a:solidFill>
                            <a:schemeClr val="dk1"/>
                          </a:solidFill>
                          <a:latin typeface="+mn-lt"/>
                          <a:ea typeface="+mn-ea"/>
                          <a:cs typeface="+mn-cs"/>
                        </a:rPr>
                        <a:t>О внесении изменений в приказ Министерства финансов Российской Федерации от 12 ноября 2013 г. № 107н «Об утверждении Правил указания информации в реквизитах распоряжений о переводе денежных средств в уплату платежей в бюджетную систему Российской Федерации» </a:t>
                      </a:r>
                    </a:p>
                    <a:p>
                      <a:pPr marL="0" marR="0" indent="0" algn="just" defTabSz="914400" eaLnBrk="1" fontAlgn="auto" latinLnBrk="0" hangingPunct="1">
                        <a:lnSpc>
                          <a:spcPct val="100000"/>
                        </a:lnSpc>
                        <a:spcBef>
                          <a:spcPts val="0"/>
                        </a:spcBef>
                        <a:spcAft>
                          <a:spcPts val="0"/>
                        </a:spcAft>
                        <a:buClrTx/>
                        <a:buSzTx/>
                        <a:buFontTx/>
                        <a:buNone/>
                        <a:tabLst/>
                        <a:defRPr/>
                      </a:pPr>
                      <a:r>
                        <a:rPr lang="ru-RU" sz="1100" b="1" dirty="0" smtClean="0">
                          <a:solidFill>
                            <a:srgbClr val="003B59"/>
                          </a:solidFill>
                          <a:latin typeface="+mn-lt"/>
                          <a:ea typeface="+mn-ea"/>
                          <a:cs typeface="+mn-cs"/>
                        </a:rPr>
                        <a:t>(находится на согласовании)</a:t>
                      </a:r>
                    </a:p>
                    <a:p>
                      <a:pPr marL="0" marR="0" indent="0" algn="just" defTabSz="914400" eaLnBrk="1" fontAlgn="auto" latinLnBrk="0" hangingPunct="1">
                        <a:lnSpc>
                          <a:spcPct val="100000"/>
                        </a:lnSpc>
                        <a:spcBef>
                          <a:spcPts val="0"/>
                        </a:spcBef>
                        <a:spcAft>
                          <a:spcPts val="0"/>
                        </a:spcAft>
                        <a:buClrTx/>
                        <a:buSzTx/>
                        <a:buFontTx/>
                        <a:buNone/>
                        <a:tabLst/>
                        <a:defRPr/>
                      </a:pPr>
                      <a:endParaRPr lang="ru-RU" sz="1100" b="1" dirty="0" smtClean="0">
                        <a:solidFill>
                          <a:srgbClr val="003B59"/>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691193">
                <a:tc>
                  <a:txBody>
                    <a:bodyPr/>
                    <a:lstStyle/>
                    <a:p>
                      <a:endParaRPr lang="ru-RU" sz="1100" b="0" dirty="0" smtClean="0">
                        <a:solidFill>
                          <a:schemeClr val="tx1"/>
                        </a:solidFill>
                        <a:latin typeface="+mn-lt"/>
                        <a:cs typeface="Times New Roman" panose="02020603050405020304" pitchFamily="18" charset="0"/>
                      </a:endParaRP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just" defTabSz="914400" eaLnBrk="1" fontAlgn="auto" latinLnBrk="0" hangingPunct="1">
                        <a:lnSpc>
                          <a:spcPct val="100000"/>
                        </a:lnSpc>
                        <a:spcBef>
                          <a:spcPts val="0"/>
                        </a:spcBef>
                        <a:spcAft>
                          <a:spcPts val="0"/>
                        </a:spcAft>
                        <a:buClrTx/>
                        <a:buSzTx/>
                        <a:buFontTx/>
                        <a:buNone/>
                        <a:tabLst/>
                        <a:defRPr/>
                      </a:pPr>
                      <a:r>
                        <a:rPr lang="ru-RU" sz="1100" b="1" dirty="0" smtClean="0">
                          <a:solidFill>
                            <a:srgbClr val="003B59"/>
                          </a:solidFill>
                          <a:latin typeface="+mn-lt"/>
                          <a:ea typeface="+mn-ea"/>
                          <a:cs typeface="+mn-cs"/>
                        </a:rPr>
                        <a:t>Приказ Федерального казначейства от 14.05.2020 № 21н «О</a:t>
                      </a:r>
                      <a:r>
                        <a:rPr lang="ru-RU" sz="1100" b="1" baseline="0" dirty="0" smtClean="0">
                          <a:solidFill>
                            <a:srgbClr val="003B59"/>
                          </a:solidFill>
                          <a:latin typeface="+mn-lt"/>
                          <a:ea typeface="+mn-ea"/>
                          <a:cs typeface="+mn-cs"/>
                        </a:rPr>
                        <a:t> Порядке казначейского обслуживания»</a:t>
                      </a:r>
                      <a:endParaRPr lang="ru-RU" sz="1100" b="1" dirty="0" smtClean="0">
                        <a:solidFill>
                          <a:srgbClr val="003B59"/>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bl>
          </a:graphicData>
        </a:graphic>
      </p:graphicFrame>
    </p:spTree>
    <p:extLst>
      <p:ext uri="{BB962C8B-B14F-4D97-AF65-F5344CB8AC3E}">
        <p14:creationId xmlns:p14="http://schemas.microsoft.com/office/powerpoint/2010/main" val="15562804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a:extLst>
              <a:ext uri="{FF2B5EF4-FFF2-40B4-BE49-F238E27FC236}">
                <a16:creationId xmlns="" xmlns:a16="http://schemas.microsoft.com/office/drawing/2014/main" id="{420C55A1-2B83-4FE2-987C-546E2D478764}"/>
              </a:ext>
            </a:extLst>
          </p:cNvPr>
          <p:cNvSpPr>
            <a:spLocks noGrp="1"/>
          </p:cNvSpPr>
          <p:nvPr>
            <p:ph type="sldNum" sz="quarter" idx="7"/>
          </p:nvPr>
        </p:nvSpPr>
        <p:spPr/>
        <p:txBody>
          <a:bodyPr/>
          <a:lstStyle/>
          <a:p>
            <a:fld id="{B6F15528-21DE-4FAA-801E-634DDDAF4B2B}" type="slidenum">
              <a:rPr lang="ru-RU" smtClean="0"/>
              <a:pPr/>
              <a:t>2</a:t>
            </a:fld>
            <a:endParaRPr lang="ru-RU"/>
          </a:p>
        </p:txBody>
      </p:sp>
      <p:sp>
        <p:nvSpPr>
          <p:cNvPr id="3" name="Заголовок 2">
            <a:extLst>
              <a:ext uri="{FF2B5EF4-FFF2-40B4-BE49-F238E27FC236}">
                <a16:creationId xmlns="" xmlns:a16="http://schemas.microsoft.com/office/drawing/2014/main" id="{91E50705-0BAB-4EF1-B003-B21983F22187}"/>
              </a:ext>
            </a:extLst>
          </p:cNvPr>
          <p:cNvSpPr>
            <a:spLocks noGrp="1"/>
          </p:cNvSpPr>
          <p:nvPr>
            <p:ph type="title"/>
          </p:nvPr>
        </p:nvSpPr>
        <p:spPr>
          <a:xfrm>
            <a:off x="4700823" y="35234"/>
            <a:ext cx="4342475" cy="523220"/>
          </a:xfrm>
        </p:spPr>
        <p:txBody>
          <a:bodyPr/>
          <a:lstStyle/>
          <a:p>
            <a:r>
              <a:rPr lang="ru-RU" dirty="0">
                <a:solidFill>
                  <a:srgbClr val="11437F"/>
                </a:solidFill>
                <a:latin typeface="Arial" panose="020B0604020202020204" pitchFamily="34" charset="0"/>
                <a:cs typeface="Arial" panose="020B0604020202020204" pitchFamily="34" charset="0"/>
              </a:rPr>
              <a:t/>
            </a:r>
            <a:br>
              <a:rPr lang="ru-RU" dirty="0">
                <a:solidFill>
                  <a:srgbClr val="11437F"/>
                </a:solidFill>
                <a:latin typeface="Arial" panose="020B0604020202020204" pitchFamily="34" charset="0"/>
                <a:cs typeface="Arial" panose="020B0604020202020204" pitchFamily="34" charset="0"/>
              </a:rPr>
            </a:br>
            <a:endParaRPr lang="ru-RU" dirty="0"/>
          </a:p>
        </p:txBody>
      </p:sp>
      <p:graphicFrame>
        <p:nvGraphicFramePr>
          <p:cNvPr id="4" name="Таблица 3"/>
          <p:cNvGraphicFramePr>
            <a:graphicFrameLocks noGrp="1"/>
          </p:cNvGraphicFramePr>
          <p:nvPr>
            <p:extLst>
              <p:ext uri="{D42A27DB-BD31-4B8C-83A1-F6EECF244321}">
                <p14:modId xmlns:p14="http://schemas.microsoft.com/office/powerpoint/2010/main" val="1232351795"/>
              </p:ext>
            </p:extLst>
          </p:nvPr>
        </p:nvGraphicFramePr>
        <p:xfrm>
          <a:off x="609601" y="1283970"/>
          <a:ext cx="8077200" cy="3462909"/>
        </p:xfrm>
        <a:graphic>
          <a:graphicData uri="http://schemas.openxmlformats.org/drawingml/2006/table">
            <a:tbl>
              <a:tblPr firstRow="1" bandRow="1">
                <a:tableStyleId>{5C22544A-7EE6-4342-B048-85BDC9FD1C3A}</a:tableStyleId>
              </a:tblPr>
              <a:tblGrid>
                <a:gridCol w="2479141"/>
                <a:gridCol w="5598059"/>
              </a:tblGrid>
              <a:tr h="449582">
                <a:tc>
                  <a:txBody>
                    <a:bodyPr/>
                    <a:lstStyle/>
                    <a:p>
                      <a:pPr algn="ctr"/>
                      <a:r>
                        <a:rPr lang="ru-RU" sz="1100" dirty="0" smtClean="0">
                          <a:solidFill>
                            <a:schemeClr val="accent1">
                              <a:lumMod val="50000"/>
                            </a:schemeClr>
                          </a:solidFill>
                        </a:rPr>
                        <a:t>Территориальный орган Федерального казначейства</a:t>
                      </a:r>
                      <a:endParaRPr lang="ru-RU" sz="1100" dirty="0">
                        <a:solidFill>
                          <a:schemeClr val="accent1">
                            <a:lumMod val="50000"/>
                          </a:schemeClr>
                        </a:solidFill>
                      </a:endParaRPr>
                    </a:p>
                  </a:txBody>
                  <a:tcPr marL="90000" marT="36000" marB="36000">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ru-RU" sz="1100" dirty="0" smtClean="0">
                          <a:solidFill>
                            <a:schemeClr val="accent1">
                              <a:lumMod val="50000"/>
                            </a:schemeClr>
                          </a:solidFill>
                        </a:rPr>
                        <a:t>Назначение казначейского</a:t>
                      </a:r>
                      <a:r>
                        <a:rPr lang="ru-RU" sz="1100" baseline="0" dirty="0" smtClean="0">
                          <a:solidFill>
                            <a:schemeClr val="accent1">
                              <a:lumMod val="50000"/>
                            </a:schemeClr>
                          </a:solidFill>
                        </a:rPr>
                        <a:t> счета</a:t>
                      </a:r>
                      <a:endParaRPr lang="ru-RU" sz="1100" dirty="0">
                        <a:solidFill>
                          <a:schemeClr val="accent1">
                            <a:lumMod val="50000"/>
                          </a:schemeClr>
                        </a:solidFill>
                      </a:endParaRPr>
                    </a:p>
                  </a:txBody>
                  <a:tcPr marL="90000" marT="36000" marB="3600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380998">
                <a:tc rowSpan="2">
                  <a:txBody>
                    <a:bodyPr/>
                    <a:lstStyle/>
                    <a:p>
                      <a:pPr marL="0" marR="0" indent="0" algn="ctr" defTabSz="914400" eaLnBrk="1" fontAlgn="auto" latinLnBrk="0" hangingPunct="1">
                        <a:lnSpc>
                          <a:spcPct val="100000"/>
                        </a:lnSpc>
                        <a:spcBef>
                          <a:spcPts val="0"/>
                        </a:spcBef>
                        <a:spcAft>
                          <a:spcPts val="0"/>
                        </a:spcAft>
                        <a:buClrTx/>
                        <a:buSzTx/>
                        <a:buFontTx/>
                        <a:buNone/>
                        <a:tabLst/>
                        <a:defRPr/>
                      </a:pPr>
                      <a:r>
                        <a:rPr lang="ru-RU" sz="1100" b="1" baseline="0" dirty="0" smtClean="0">
                          <a:solidFill>
                            <a:schemeClr val="tx2">
                              <a:lumMod val="50000"/>
                            </a:schemeClr>
                          </a:solidFill>
                          <a:latin typeface="+mn-lt"/>
                          <a:cs typeface="Times New Roman" panose="02020603050405020304" pitchFamily="18" charset="0"/>
                        </a:rPr>
                        <a:t>Управление  Федерального казначейства по субъекту Российской Федерации</a:t>
                      </a:r>
                      <a:endParaRPr lang="ru-RU" sz="1100" b="1" dirty="0" smtClean="0">
                        <a:solidFill>
                          <a:schemeClr val="tx2">
                            <a:lumMod val="50000"/>
                          </a:schemeClr>
                        </a:solidFill>
                        <a:latin typeface="+mn-lt"/>
                        <a:cs typeface="Times New Roman" panose="02020603050405020304" pitchFamily="18" charset="0"/>
                      </a:endParaRPr>
                    </a:p>
                    <a:p>
                      <a:endParaRPr lang="ru-RU" sz="1100" b="1" dirty="0">
                        <a:solidFill>
                          <a:schemeClr val="tx1"/>
                        </a:solidFill>
                        <a:latin typeface="+mn-lt"/>
                        <a:cs typeface="Times New Roman" panose="02020603050405020304" pitchFamily="18" charset="0"/>
                      </a:endParaRPr>
                    </a:p>
                  </a:txBody>
                  <a:tcPr marL="145013" marR="145013" marT="72505" marB="72505"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80000" marR="0" lvl="0" indent="0" algn="l" defTabSz="914400" eaLnBrk="1" fontAlgn="auto" latinLnBrk="0" hangingPunct="1">
                        <a:lnSpc>
                          <a:spcPct val="100000"/>
                        </a:lnSpc>
                        <a:spcBef>
                          <a:spcPts val="0"/>
                        </a:spcBef>
                        <a:spcAft>
                          <a:spcPts val="0"/>
                        </a:spcAft>
                        <a:buClrTx/>
                        <a:buSzTx/>
                        <a:buFontTx/>
                        <a:buNone/>
                        <a:tabLst/>
                        <a:defRPr/>
                      </a:pPr>
                      <a:r>
                        <a:rPr lang="ru-RU" sz="1100" dirty="0" smtClean="0">
                          <a:solidFill>
                            <a:schemeClr val="tx1"/>
                          </a:solidFill>
                          <a:latin typeface="+mn-lt"/>
                          <a:cs typeface="Times New Roman" panose="02020603050405020304" pitchFamily="18" charset="0"/>
                        </a:rPr>
                        <a:t>Основной казначейский</a:t>
                      </a:r>
                      <a:r>
                        <a:rPr lang="ru-RU" sz="1100" baseline="0" dirty="0" smtClean="0">
                          <a:solidFill>
                            <a:schemeClr val="tx1"/>
                          </a:solidFill>
                          <a:latin typeface="+mn-lt"/>
                          <a:cs typeface="Times New Roman" panose="02020603050405020304" pitchFamily="18" charset="0"/>
                        </a:rPr>
                        <a:t> счет 03100 д</a:t>
                      </a:r>
                      <a:r>
                        <a:rPr lang="ru-RU" sz="1100" dirty="0" smtClean="0">
                          <a:solidFill>
                            <a:schemeClr val="tx1"/>
                          </a:solidFill>
                          <a:latin typeface="+mn-lt"/>
                          <a:cs typeface="Times New Roman" panose="02020603050405020304" pitchFamily="18" charset="0"/>
                        </a:rPr>
                        <a:t>ля учета  и распределения поступлений</a:t>
                      </a:r>
                      <a:endParaRPr lang="ru-RU" sz="1100" dirty="0">
                        <a:solidFill>
                          <a:schemeClr val="tx1"/>
                        </a:solidFill>
                        <a:latin typeface="+mn-lt"/>
                        <a:cs typeface="Times New Roman" panose="02020603050405020304" pitchFamily="18" charset="0"/>
                      </a:endParaRPr>
                    </a:p>
                  </a:txBody>
                  <a:tcPr marL="145013" marR="145013" marT="72505" marB="72505"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546111">
                <a:tc vMerge="1">
                  <a:txBody>
                    <a:bodyPr/>
                    <a:lstStyle/>
                    <a:p>
                      <a:endParaRPr lang="ru-RU"/>
                    </a:p>
                  </a:txBody>
                  <a:tcPr/>
                </a:tc>
                <a:tc>
                  <a:txBody>
                    <a:bodyPr/>
                    <a:lstStyle/>
                    <a:p>
                      <a:pPr marL="180000" marR="0" lvl="0" indent="0" algn="l" defTabSz="914400" eaLnBrk="1" fontAlgn="auto" latinLnBrk="0" hangingPunct="1">
                        <a:lnSpc>
                          <a:spcPct val="100000"/>
                        </a:lnSpc>
                        <a:spcBef>
                          <a:spcPts val="0"/>
                        </a:spcBef>
                        <a:spcAft>
                          <a:spcPts val="0"/>
                        </a:spcAft>
                        <a:buClrTx/>
                        <a:buSzTx/>
                        <a:buFontTx/>
                        <a:buNone/>
                        <a:tabLst/>
                        <a:defRPr/>
                      </a:pPr>
                      <a:r>
                        <a:rPr lang="ru-RU" sz="1100" dirty="0" smtClean="0">
                          <a:solidFill>
                            <a:schemeClr val="tx1"/>
                          </a:solidFill>
                          <a:latin typeface="+mn-lt"/>
                          <a:cs typeface="Times New Roman" panose="02020603050405020304" pitchFamily="18" charset="0"/>
                        </a:rPr>
                        <a:t>Отдельный казначейский счет 03100 для  учета  и распределения поступлений  в рамках  завершения операций отчетного года</a:t>
                      </a:r>
                      <a:endParaRPr lang="ru-RU" sz="1100" dirty="0">
                        <a:solidFill>
                          <a:schemeClr val="tx1"/>
                        </a:solidFill>
                        <a:latin typeface="+mn-lt"/>
                        <a:cs typeface="Times New Roman" panose="02020603050405020304" pitchFamily="18" charset="0"/>
                      </a:endParaRPr>
                    </a:p>
                  </a:txBody>
                  <a:tcPr marL="145013" marR="145013" marT="72505" marB="72505"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368289">
                <a:tc rowSpan="4">
                  <a:txBody>
                    <a:bodyPr/>
                    <a:lstStyle/>
                    <a:p>
                      <a:pPr algn="ctr"/>
                      <a:r>
                        <a:rPr lang="ru-RU" sz="1100" b="1" dirty="0" smtClean="0">
                          <a:solidFill>
                            <a:schemeClr val="tx2">
                              <a:lumMod val="50000"/>
                            </a:schemeClr>
                          </a:solidFill>
                          <a:latin typeface="+mn-lt"/>
                          <a:cs typeface="Times New Roman" panose="02020603050405020304" pitchFamily="18" charset="0"/>
                        </a:rPr>
                        <a:t>Межрегиональное операционное управление Федерального казначейства</a:t>
                      </a:r>
                      <a:endParaRPr lang="ru-RU" sz="1100" b="1" dirty="0">
                        <a:solidFill>
                          <a:schemeClr val="tx2">
                            <a:lumMod val="50000"/>
                          </a:schemeClr>
                        </a:solidFill>
                        <a:latin typeface="+mn-lt"/>
                        <a:cs typeface="Times New Roman" panose="02020603050405020304" pitchFamily="18" charset="0"/>
                      </a:endParaRPr>
                    </a:p>
                  </a:txBody>
                  <a:tcPr marL="145013" marR="145013" marT="72505" marB="72505"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80000" marR="0" lvl="0" indent="0" algn="l" defTabSz="914400" eaLnBrk="1" fontAlgn="auto" latinLnBrk="0" hangingPunct="1">
                        <a:lnSpc>
                          <a:spcPct val="100000"/>
                        </a:lnSpc>
                        <a:spcBef>
                          <a:spcPts val="0"/>
                        </a:spcBef>
                        <a:spcAft>
                          <a:spcPts val="0"/>
                        </a:spcAft>
                        <a:buClrTx/>
                        <a:buSzTx/>
                        <a:buFontTx/>
                        <a:buNone/>
                        <a:tabLst/>
                        <a:defRPr/>
                      </a:pPr>
                      <a:r>
                        <a:rPr lang="ru-RU" sz="1100" dirty="0" smtClean="0">
                          <a:solidFill>
                            <a:schemeClr val="tx1"/>
                          </a:solidFill>
                          <a:latin typeface="+mn-lt"/>
                          <a:cs typeface="Times New Roman" panose="02020603050405020304" pitchFamily="18" charset="0"/>
                        </a:rPr>
                        <a:t>Основной казначейский счет 03100 для учета  и распределения поступлений</a:t>
                      </a:r>
                    </a:p>
                  </a:txBody>
                  <a:tcPr marL="145013" marR="145013" marT="72505" marB="72505"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546111">
                <a:tc vMerge="1">
                  <a:txBody>
                    <a:bodyPr/>
                    <a:lstStyle/>
                    <a:p>
                      <a:endParaRPr lang="ru-RU" sz="1100" b="1" dirty="0">
                        <a:solidFill>
                          <a:schemeClr val="tx1"/>
                        </a:solidFill>
                        <a:latin typeface="+mj-lt"/>
                        <a:cs typeface="Times New Roman" panose="02020603050405020304" pitchFamily="18" charset="0"/>
                      </a:endParaRPr>
                    </a:p>
                  </a:txBody>
                  <a:tcPr marL="145014" marR="145014" marT="72506" marB="72506"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80000" marR="0" lvl="0" indent="0" algn="l" defTabSz="914400" eaLnBrk="1" fontAlgn="auto" latinLnBrk="0" hangingPunct="1">
                        <a:lnSpc>
                          <a:spcPct val="100000"/>
                        </a:lnSpc>
                        <a:spcBef>
                          <a:spcPts val="0"/>
                        </a:spcBef>
                        <a:spcAft>
                          <a:spcPts val="0"/>
                        </a:spcAft>
                        <a:buClrTx/>
                        <a:buSzTx/>
                        <a:buFontTx/>
                        <a:buNone/>
                        <a:tabLst/>
                        <a:defRPr/>
                      </a:pPr>
                      <a:r>
                        <a:rPr lang="ru-RU" sz="1100" b="1" dirty="0" smtClean="0">
                          <a:solidFill>
                            <a:srgbClr val="003B59"/>
                          </a:solidFill>
                          <a:latin typeface="+mn-lt"/>
                          <a:cs typeface="Times New Roman" panose="02020603050405020304" pitchFamily="18" charset="0"/>
                        </a:rPr>
                        <a:t>Отдельный казначейский счет 03100</a:t>
                      </a:r>
                      <a:r>
                        <a:rPr lang="ru-RU" sz="1100" b="1" baseline="0" dirty="0" smtClean="0">
                          <a:solidFill>
                            <a:srgbClr val="003B59"/>
                          </a:solidFill>
                          <a:latin typeface="+mn-lt"/>
                          <a:cs typeface="Times New Roman" panose="02020603050405020304" pitchFamily="18" charset="0"/>
                        </a:rPr>
                        <a:t> для </a:t>
                      </a:r>
                      <a:r>
                        <a:rPr lang="ru-RU" sz="1100" b="1" dirty="0" smtClean="0">
                          <a:solidFill>
                            <a:srgbClr val="003B59"/>
                          </a:solidFill>
                          <a:latin typeface="+mn-lt"/>
                          <a:cs typeface="Times New Roman" panose="02020603050405020304" pitchFamily="18" charset="0"/>
                        </a:rPr>
                        <a:t>учета и распределения таможенных и иных платежей от внешнеэкономической деятельности</a:t>
                      </a:r>
                      <a:endParaRPr lang="ru-RU" sz="1100" b="1" dirty="0">
                        <a:solidFill>
                          <a:srgbClr val="003B59"/>
                        </a:solidFill>
                        <a:latin typeface="+mn-lt"/>
                        <a:cs typeface="Times New Roman" panose="02020603050405020304" pitchFamily="18" charset="0"/>
                      </a:endParaRPr>
                    </a:p>
                  </a:txBody>
                  <a:tcPr marL="145013" marR="145013" marT="72505" marB="72505"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519503">
                <a:tc vMerge="1">
                  <a:txBody>
                    <a:bodyPr/>
                    <a:lstStyle/>
                    <a:p>
                      <a:endParaRPr lang="ru-RU" sz="1100" b="1" dirty="0">
                        <a:solidFill>
                          <a:schemeClr val="tx1"/>
                        </a:solidFill>
                        <a:latin typeface="+mj-lt"/>
                        <a:cs typeface="Times New Roman" panose="02020603050405020304" pitchFamily="18" charset="0"/>
                      </a:endParaRPr>
                    </a:p>
                  </a:txBody>
                  <a:tcPr marL="145014" marR="145014" marT="72506" marB="72506"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80000" marR="0" lvl="0" indent="0" algn="l" defTabSz="914400" eaLnBrk="1" fontAlgn="auto" latinLnBrk="0" hangingPunct="1">
                        <a:lnSpc>
                          <a:spcPct val="100000"/>
                        </a:lnSpc>
                        <a:spcBef>
                          <a:spcPts val="0"/>
                        </a:spcBef>
                        <a:spcAft>
                          <a:spcPts val="0"/>
                        </a:spcAft>
                        <a:buClrTx/>
                        <a:buSzTx/>
                        <a:buFontTx/>
                        <a:buNone/>
                        <a:tabLst/>
                        <a:defRPr/>
                      </a:pPr>
                      <a:r>
                        <a:rPr lang="ru-RU" sz="1100" dirty="0" smtClean="0">
                          <a:solidFill>
                            <a:schemeClr val="tx1"/>
                          </a:solidFill>
                          <a:latin typeface="+mn-lt"/>
                          <a:cs typeface="Times New Roman" panose="02020603050405020304" pitchFamily="18" charset="0"/>
                        </a:rPr>
                        <a:t>Отдельный казначейский счет 03100 для  учета  и распределения поступлений  в рамках  завершения операций отчетного года</a:t>
                      </a:r>
                      <a:endParaRPr lang="ru-RU" sz="1100" dirty="0">
                        <a:solidFill>
                          <a:schemeClr val="tx1"/>
                        </a:solidFill>
                        <a:latin typeface="+mn-lt"/>
                        <a:cs typeface="Times New Roman" panose="02020603050405020304" pitchFamily="18" charset="0"/>
                      </a:endParaRPr>
                    </a:p>
                  </a:txBody>
                  <a:tcPr marL="145013" marR="145013" marT="72505" marB="72505"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652315">
                <a:tc vMerge="1">
                  <a:txBody>
                    <a:bodyPr/>
                    <a:lstStyle/>
                    <a:p>
                      <a:endParaRPr lang="ru-RU"/>
                    </a:p>
                  </a:txBody>
                  <a:tcPr/>
                </a:tc>
                <a:tc>
                  <a:txBody>
                    <a:bodyPr/>
                    <a:lstStyle/>
                    <a:p>
                      <a:pPr marL="180000" marR="0" lvl="0" indent="0" algn="l" defTabSz="914400" eaLnBrk="1" fontAlgn="auto" latinLnBrk="0" hangingPunct="1">
                        <a:lnSpc>
                          <a:spcPct val="100000"/>
                        </a:lnSpc>
                        <a:spcBef>
                          <a:spcPts val="0"/>
                        </a:spcBef>
                        <a:spcAft>
                          <a:spcPts val="0"/>
                        </a:spcAft>
                        <a:buClrTx/>
                        <a:buSzTx/>
                        <a:buFontTx/>
                        <a:buNone/>
                        <a:tabLst/>
                        <a:defRPr/>
                      </a:pPr>
                      <a:r>
                        <a:rPr lang="ru-RU" sz="1100" b="1" dirty="0" smtClean="0">
                          <a:solidFill>
                            <a:srgbClr val="003B59"/>
                          </a:solidFill>
                          <a:latin typeface="Times New Roman" panose="02020603050405020304" pitchFamily="18" charset="0"/>
                          <a:cs typeface="Times New Roman" panose="02020603050405020304" pitchFamily="18" charset="0"/>
                        </a:rPr>
                        <a:t>Отдельный казначейский счет 03100 для  учета  и распределения поступлений  в рамках  завершения операций отчетного года по таможенным и иным</a:t>
                      </a:r>
                      <a:r>
                        <a:rPr lang="ru-RU" sz="1100" b="1" baseline="0" dirty="0" smtClean="0">
                          <a:solidFill>
                            <a:srgbClr val="003B59"/>
                          </a:solidFill>
                          <a:latin typeface="Times New Roman" panose="02020603050405020304" pitchFamily="18" charset="0"/>
                          <a:cs typeface="Times New Roman" panose="02020603050405020304" pitchFamily="18" charset="0"/>
                        </a:rPr>
                        <a:t> </a:t>
                      </a:r>
                      <a:r>
                        <a:rPr lang="ru-RU" sz="1100" b="1" dirty="0" smtClean="0">
                          <a:solidFill>
                            <a:srgbClr val="003B59"/>
                          </a:solidFill>
                          <a:latin typeface="Times New Roman" panose="02020603050405020304" pitchFamily="18" charset="0"/>
                          <a:cs typeface="Times New Roman" panose="02020603050405020304" pitchFamily="18" charset="0"/>
                        </a:rPr>
                        <a:t>платежам от внешнеэкономической деятельности</a:t>
                      </a:r>
                      <a:endParaRPr lang="ru-RU" sz="1100" b="1" dirty="0">
                        <a:solidFill>
                          <a:srgbClr val="003B59"/>
                        </a:solidFill>
                        <a:latin typeface="Times New Roman" panose="02020603050405020304" pitchFamily="18" charset="0"/>
                        <a:cs typeface="Times New Roman" panose="02020603050405020304" pitchFamily="18" charset="0"/>
                      </a:endParaRPr>
                    </a:p>
                  </a:txBody>
                  <a:tcPr marL="145013" marR="145013" marT="72505" marB="72505"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10" name="Заголовок 2">
            <a:extLst>
              <a:ext uri="{FF2B5EF4-FFF2-40B4-BE49-F238E27FC236}">
                <a16:creationId xmlns="" xmlns:a16="http://schemas.microsoft.com/office/drawing/2014/main" id="{91E50705-0BAB-4EF1-B003-B21983F22187}"/>
              </a:ext>
            </a:extLst>
          </p:cNvPr>
          <p:cNvSpPr txBox="1">
            <a:spLocks/>
          </p:cNvSpPr>
          <p:nvPr/>
        </p:nvSpPr>
        <p:spPr>
          <a:xfrm>
            <a:off x="2514600" y="187634"/>
            <a:ext cx="6476999" cy="430887"/>
          </a:xfrm>
          <a:prstGeom prst="rect">
            <a:avLst/>
          </a:prstGeom>
        </p:spPr>
        <p:txBody>
          <a:bodyPr wrap="square" lIns="0" tIns="0" rIns="0" bIns="0">
            <a:spAutoFit/>
          </a:bodyPr>
          <a:lstStyle>
            <a:lvl1pPr algn="r">
              <a:defRPr sz="1747" b="1" i="0">
                <a:solidFill>
                  <a:schemeClr val="tx2"/>
                </a:solidFill>
                <a:latin typeface="Arial"/>
                <a:ea typeface="+mj-ea"/>
                <a:cs typeface="Arial"/>
              </a:defRPr>
            </a:lvl1pPr>
          </a:lstStyle>
          <a:p>
            <a:pPr defTabSz="914290"/>
            <a:r>
              <a:rPr lang="ru-RU" sz="1400" kern="0" dirty="0" smtClean="0">
                <a:solidFill>
                  <a:srgbClr val="11437F"/>
                </a:solidFill>
                <a:latin typeface="Arial" panose="020B0604020202020204" pitchFamily="34" charset="0"/>
                <a:cs typeface="Arial" panose="020B0604020202020204" pitchFamily="34" charset="0"/>
              </a:rPr>
              <a:t>Казначейский счет для </a:t>
            </a:r>
            <a:r>
              <a:rPr lang="ru-RU" sz="1400" kern="0" dirty="0">
                <a:solidFill>
                  <a:srgbClr val="11437F"/>
                </a:solidFill>
                <a:latin typeface="Arial" panose="020B0604020202020204" pitchFamily="34" charset="0"/>
                <a:cs typeface="Arial" panose="020B0604020202020204" pitchFamily="34" charset="0"/>
              </a:rPr>
              <a:t>осуществления и отражения операций по </a:t>
            </a:r>
            <a:endParaRPr lang="ru-RU" sz="1400" kern="0" dirty="0" smtClean="0">
              <a:solidFill>
                <a:srgbClr val="11437F"/>
              </a:solidFill>
              <a:latin typeface="Arial" panose="020B0604020202020204" pitchFamily="34" charset="0"/>
              <a:cs typeface="Arial" panose="020B0604020202020204" pitchFamily="34" charset="0"/>
            </a:endParaRPr>
          </a:p>
          <a:p>
            <a:pPr defTabSz="914290"/>
            <a:r>
              <a:rPr lang="ru-RU" sz="1400" kern="0" dirty="0" smtClean="0">
                <a:solidFill>
                  <a:srgbClr val="11437F"/>
                </a:solidFill>
                <a:latin typeface="Arial" panose="020B0604020202020204" pitchFamily="34" charset="0"/>
                <a:cs typeface="Arial" panose="020B0604020202020204" pitchFamily="34" charset="0"/>
              </a:rPr>
              <a:t>учету </a:t>
            </a:r>
            <a:r>
              <a:rPr lang="ru-RU" sz="1400" kern="0" dirty="0">
                <a:solidFill>
                  <a:srgbClr val="11437F"/>
                </a:solidFill>
                <a:latin typeface="Arial" panose="020B0604020202020204" pitchFamily="34" charset="0"/>
                <a:cs typeface="Arial" panose="020B0604020202020204" pitchFamily="34" charset="0"/>
              </a:rPr>
              <a:t>и распределению поступлений</a:t>
            </a:r>
            <a:endParaRPr lang="ru-RU" sz="1400" kern="0" dirty="0"/>
          </a:p>
        </p:txBody>
      </p:sp>
      <p:sp>
        <p:nvSpPr>
          <p:cNvPr id="5" name="TextBox 4"/>
          <p:cNvSpPr txBox="1"/>
          <p:nvPr/>
        </p:nvSpPr>
        <p:spPr>
          <a:xfrm>
            <a:off x="2743200" y="704851"/>
            <a:ext cx="3276599" cy="533400"/>
          </a:xfrm>
          <a:prstGeom prst="rect">
            <a:avLst/>
          </a:prstGeom>
          <a:noFill/>
        </p:spPr>
        <p:txBody>
          <a:bodyPr wrap="square" lIns="91429" tIns="45714" rIns="91429" bIns="45714" rtlCol="0">
            <a:spAutoFit/>
          </a:bodyPr>
          <a:lstStyle/>
          <a:p>
            <a:r>
              <a:rPr lang="ru-RU" dirty="0" smtClean="0">
                <a:solidFill>
                  <a:srgbClr val="C00000"/>
                </a:solidFill>
              </a:rPr>
              <a:t>40101         03100</a:t>
            </a:r>
            <a:endParaRPr lang="ru-RU" dirty="0">
              <a:solidFill>
                <a:srgbClr val="C00000"/>
              </a:solidFill>
            </a:endParaRPr>
          </a:p>
        </p:txBody>
      </p:sp>
      <p:sp>
        <p:nvSpPr>
          <p:cNvPr id="6" name="Стрелка вправо 5"/>
          <p:cNvSpPr/>
          <p:nvPr/>
        </p:nvSpPr>
        <p:spPr>
          <a:xfrm>
            <a:off x="3962401" y="971552"/>
            <a:ext cx="533399" cy="45718"/>
          </a:xfrm>
          <a:prstGeom prst="rightArrow">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91429" tIns="45714" rIns="91429" bIns="45714" rtlCol="0" anchor="ctr"/>
          <a:lstStyle/>
          <a:p>
            <a:pPr algn="ctr"/>
            <a:endParaRPr lang="ru-RU"/>
          </a:p>
        </p:txBody>
      </p:sp>
    </p:spTree>
    <p:extLst>
      <p:ext uri="{BB962C8B-B14F-4D97-AF65-F5344CB8AC3E}">
        <p14:creationId xmlns:p14="http://schemas.microsoft.com/office/powerpoint/2010/main" val="285756414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Объект 4"/>
          <p:cNvGraphicFramePr>
            <a:graphicFrameLocks noGrp="1" noChangeAspect="1"/>
          </p:cNvGraphicFramePr>
          <p:nvPr>
            <p:extLst>
              <p:ext uri="{D42A27DB-BD31-4B8C-83A1-F6EECF244321}">
                <p14:modId xmlns:p14="http://schemas.microsoft.com/office/powerpoint/2010/main" val="515568560"/>
              </p:ext>
            </p:extLst>
          </p:nvPr>
        </p:nvGraphicFramePr>
        <p:xfrm>
          <a:off x="381000" y="685802"/>
          <a:ext cx="4124325" cy="4962524"/>
        </p:xfrm>
        <a:graphic>
          <a:graphicData uri="http://schemas.openxmlformats.org/presentationml/2006/ole">
            <mc:AlternateContent xmlns:mc="http://schemas.openxmlformats.org/markup-compatibility/2006">
              <mc:Choice xmlns:v="urn:schemas-microsoft-com:vml" Requires="v">
                <p:oleObj spid="_x0000_s2082" name="Документ" r:id="rId3" imgW="6888847" imgH="8284823" progId="Word.Document.12">
                  <p:embed/>
                </p:oleObj>
              </mc:Choice>
              <mc:Fallback>
                <p:oleObj name="Документ" r:id="rId3" imgW="6888847" imgH="8284823" progId="Word.Document.12">
                  <p:embed/>
                  <p:pic>
                    <p:nvPicPr>
                      <p:cNvPr id="0" name="Picture 32"/>
                      <p:cNvPicPr>
                        <a:picLocks noGrp="1"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1000" y="685802"/>
                        <a:ext cx="4124325" cy="4962524"/>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 name="Номер слайда 1">
            <a:extLst>
              <a:ext uri="{FF2B5EF4-FFF2-40B4-BE49-F238E27FC236}">
                <a16:creationId xmlns="" xmlns:a16="http://schemas.microsoft.com/office/drawing/2014/main" id="{420C55A1-2B83-4FE2-987C-546E2D478764}"/>
              </a:ext>
            </a:extLst>
          </p:cNvPr>
          <p:cNvSpPr>
            <a:spLocks noGrp="1"/>
          </p:cNvSpPr>
          <p:nvPr>
            <p:ph type="sldNum" sz="quarter" idx="7"/>
          </p:nvPr>
        </p:nvSpPr>
        <p:spPr/>
        <p:txBody>
          <a:bodyPr/>
          <a:lstStyle/>
          <a:p>
            <a:fld id="{B6F15528-21DE-4FAA-801E-634DDDAF4B2B}" type="slidenum">
              <a:rPr lang="ru-RU" smtClean="0"/>
              <a:pPr/>
              <a:t>3</a:t>
            </a:fld>
            <a:endParaRPr lang="ru-RU"/>
          </a:p>
        </p:txBody>
      </p:sp>
      <p:sp>
        <p:nvSpPr>
          <p:cNvPr id="3" name="Заголовок 2">
            <a:extLst>
              <a:ext uri="{FF2B5EF4-FFF2-40B4-BE49-F238E27FC236}">
                <a16:creationId xmlns="" xmlns:a16="http://schemas.microsoft.com/office/drawing/2014/main" id="{91E50705-0BAB-4EF1-B003-B21983F22187}"/>
              </a:ext>
            </a:extLst>
          </p:cNvPr>
          <p:cNvSpPr>
            <a:spLocks noGrp="1"/>
          </p:cNvSpPr>
          <p:nvPr>
            <p:ph type="title"/>
          </p:nvPr>
        </p:nvSpPr>
        <p:spPr>
          <a:xfrm>
            <a:off x="4700823" y="35234"/>
            <a:ext cx="4342475" cy="523220"/>
          </a:xfrm>
        </p:spPr>
        <p:txBody>
          <a:bodyPr/>
          <a:lstStyle/>
          <a:p>
            <a:r>
              <a:rPr lang="ru-RU" dirty="0">
                <a:solidFill>
                  <a:srgbClr val="11437F"/>
                </a:solidFill>
                <a:latin typeface="Arial" panose="020B0604020202020204" pitchFamily="34" charset="0"/>
                <a:cs typeface="Arial" panose="020B0604020202020204" pitchFamily="34" charset="0"/>
              </a:rPr>
              <a:t/>
            </a:r>
            <a:br>
              <a:rPr lang="ru-RU" dirty="0">
                <a:solidFill>
                  <a:srgbClr val="11437F"/>
                </a:solidFill>
                <a:latin typeface="Arial" panose="020B0604020202020204" pitchFamily="34" charset="0"/>
                <a:cs typeface="Arial" panose="020B0604020202020204" pitchFamily="34" charset="0"/>
              </a:rPr>
            </a:br>
            <a:endParaRPr lang="ru-RU" dirty="0"/>
          </a:p>
        </p:txBody>
      </p:sp>
      <p:sp>
        <p:nvSpPr>
          <p:cNvPr id="7" name="Заголовок 2">
            <a:extLst>
              <a:ext uri="{FF2B5EF4-FFF2-40B4-BE49-F238E27FC236}">
                <a16:creationId xmlns="" xmlns:a16="http://schemas.microsoft.com/office/drawing/2014/main" id="{91E50705-0BAB-4EF1-B003-B21983F22187}"/>
              </a:ext>
            </a:extLst>
          </p:cNvPr>
          <p:cNvSpPr txBox="1">
            <a:spLocks/>
          </p:cNvSpPr>
          <p:nvPr/>
        </p:nvSpPr>
        <p:spPr>
          <a:xfrm>
            <a:off x="1981199" y="57150"/>
            <a:ext cx="7010401" cy="792076"/>
          </a:xfrm>
          <a:prstGeom prst="rect">
            <a:avLst/>
          </a:prstGeom>
        </p:spPr>
        <p:txBody>
          <a:bodyPr wrap="square" lIns="0" tIns="0" rIns="0" bIns="0">
            <a:spAutoFit/>
          </a:bodyPr>
          <a:lstStyle>
            <a:lvl1pPr algn="r">
              <a:defRPr sz="1747" b="1" i="0">
                <a:solidFill>
                  <a:schemeClr val="tx2"/>
                </a:solidFill>
                <a:latin typeface="Arial"/>
                <a:ea typeface="+mj-ea"/>
                <a:cs typeface="Arial"/>
              </a:defRPr>
            </a:lvl1pPr>
          </a:lstStyle>
          <a:p>
            <a:pPr defTabSz="914290"/>
            <a:r>
              <a:rPr lang="ru-RU" sz="1700" kern="0" dirty="0">
                <a:solidFill>
                  <a:srgbClr val="11437F"/>
                </a:solidFill>
                <a:latin typeface="Arial" panose="020B0604020202020204" pitchFamily="34" charset="0"/>
                <a:cs typeface="Arial" panose="020B0604020202020204" pitchFamily="34" charset="0"/>
              </a:rPr>
              <a:t>Порядок отражения реквизитов в распоряжениях </a:t>
            </a:r>
            <a:br>
              <a:rPr lang="ru-RU" sz="1700" kern="0" dirty="0">
                <a:solidFill>
                  <a:srgbClr val="11437F"/>
                </a:solidFill>
                <a:latin typeface="Arial" panose="020B0604020202020204" pitchFamily="34" charset="0"/>
                <a:cs typeface="Arial" panose="020B0604020202020204" pitchFamily="34" charset="0"/>
              </a:rPr>
            </a:br>
            <a:r>
              <a:rPr lang="ru-RU" sz="1700" kern="0" dirty="0">
                <a:solidFill>
                  <a:srgbClr val="11437F"/>
                </a:solidFill>
                <a:latin typeface="Arial" panose="020B0604020202020204" pitchFamily="34" charset="0"/>
                <a:cs typeface="Arial" panose="020B0604020202020204" pitchFamily="34" charset="0"/>
              </a:rPr>
              <a:t>о переводе денежных средств</a:t>
            </a:r>
            <a:r>
              <a:rPr lang="ru-RU" sz="1700" kern="0" dirty="0" smtClean="0">
                <a:solidFill>
                  <a:srgbClr val="11437F"/>
                </a:solidFill>
                <a:latin typeface="Arial" panose="020B0604020202020204" pitchFamily="34" charset="0"/>
                <a:cs typeface="Arial" panose="020B0604020202020204" pitchFamily="34" charset="0"/>
              </a:rPr>
              <a:t/>
            </a:r>
            <a:br>
              <a:rPr lang="ru-RU" sz="1700" kern="0" dirty="0" smtClean="0">
                <a:solidFill>
                  <a:srgbClr val="11437F"/>
                </a:solidFill>
                <a:latin typeface="Arial" panose="020B0604020202020204" pitchFamily="34" charset="0"/>
                <a:cs typeface="Arial" panose="020B0604020202020204" pitchFamily="34" charset="0"/>
              </a:rPr>
            </a:br>
            <a:endParaRPr lang="ru-RU" kern="0" dirty="0"/>
          </a:p>
        </p:txBody>
      </p:sp>
      <p:sp>
        <p:nvSpPr>
          <p:cNvPr id="8" name="Прямоугольник 7"/>
          <p:cNvSpPr/>
          <p:nvPr/>
        </p:nvSpPr>
        <p:spPr>
          <a:xfrm>
            <a:off x="2971800" y="2495550"/>
            <a:ext cx="533399" cy="152400"/>
          </a:xfrm>
          <a:prstGeom prst="rect">
            <a:avLst/>
          </a:prstGeom>
          <a:solidFill>
            <a:sysClr val="window" lastClr="FFFFFF">
              <a:alpha val="0"/>
            </a:sysClr>
          </a:solidFill>
          <a:ln w="25400" cap="flat" cmpd="sng" algn="ctr">
            <a:solidFill>
              <a:srgbClr val="11437F"/>
            </a:solidFill>
            <a:prstDash val="solid"/>
          </a:ln>
          <a:effectLst/>
        </p:spPr>
        <p:txBody>
          <a:bodyPr lIns="91429" tIns="45714" rIns="91429" bIns="45714" rtlCol="0" anchor="ctr"/>
          <a:lstStyle/>
          <a:p>
            <a:pPr algn="ctr" defTabSz="914290">
              <a:defRPr/>
            </a:pPr>
            <a:endParaRPr lang="ru-RU" sz="1400" kern="0" dirty="0" smtClean="0">
              <a:solidFill>
                <a:prstClr val="black"/>
              </a:solidFill>
              <a:latin typeface="Times New Roman" panose="02020603050405020304" pitchFamily="18" charset="0"/>
              <a:cs typeface="Times New Roman" panose="02020603050405020304" pitchFamily="18" charset="0"/>
            </a:endParaRPr>
          </a:p>
        </p:txBody>
      </p:sp>
      <p:sp>
        <p:nvSpPr>
          <p:cNvPr id="9" name="Прямоугольник 8"/>
          <p:cNvSpPr/>
          <p:nvPr/>
        </p:nvSpPr>
        <p:spPr>
          <a:xfrm>
            <a:off x="5791200" y="2419349"/>
            <a:ext cx="2514600" cy="481337"/>
          </a:xfrm>
          <a:prstGeom prst="rect">
            <a:avLst/>
          </a:prstGeom>
          <a:solidFill>
            <a:schemeClr val="bg1">
              <a:alpha val="0"/>
            </a:schemeClr>
          </a:solidFill>
          <a:ln>
            <a:solidFill>
              <a:srgbClr val="11437F"/>
            </a:solidFill>
          </a:ln>
        </p:spPr>
        <p:style>
          <a:lnRef idx="2">
            <a:schemeClr val="accent1">
              <a:shade val="50000"/>
            </a:schemeClr>
          </a:lnRef>
          <a:fillRef idx="1">
            <a:schemeClr val="accent1"/>
          </a:fillRef>
          <a:effectRef idx="0">
            <a:schemeClr val="accent1"/>
          </a:effectRef>
          <a:fontRef idx="minor">
            <a:schemeClr val="lt1"/>
          </a:fontRef>
        </p:style>
        <p:txBody>
          <a:bodyPr lIns="91429" tIns="45714" rIns="91429" bIns="45714" rtlCol="0" anchor="ctr"/>
          <a:lstStyle/>
          <a:p>
            <a:pPr algn="ctr"/>
            <a:r>
              <a:rPr lang="ru-RU" sz="1100" dirty="0" smtClean="0">
                <a:solidFill>
                  <a:schemeClr val="tx1"/>
                </a:solidFill>
                <a:cs typeface="Times New Roman" panose="02020603050405020304" pitchFamily="18" charset="0"/>
              </a:rPr>
              <a:t>БИК территориального органа Федерального казначейства</a:t>
            </a:r>
            <a:endParaRPr lang="ru-RU" sz="1100" dirty="0">
              <a:solidFill>
                <a:schemeClr val="tx1"/>
              </a:solidFill>
              <a:cs typeface="Times New Roman" panose="02020603050405020304" pitchFamily="18" charset="0"/>
            </a:endParaRPr>
          </a:p>
        </p:txBody>
      </p:sp>
      <p:sp>
        <p:nvSpPr>
          <p:cNvPr id="14" name="Прямоугольник 13"/>
          <p:cNvSpPr/>
          <p:nvPr/>
        </p:nvSpPr>
        <p:spPr>
          <a:xfrm>
            <a:off x="2971801" y="2724151"/>
            <a:ext cx="1256249" cy="176842"/>
          </a:xfrm>
          <a:prstGeom prst="rect">
            <a:avLst/>
          </a:prstGeom>
          <a:solidFill>
            <a:sysClr val="window" lastClr="FFFFFF">
              <a:alpha val="0"/>
            </a:sysClr>
          </a:solidFill>
          <a:ln w="25400" cap="flat" cmpd="sng" algn="ctr">
            <a:solidFill>
              <a:srgbClr val="11437F"/>
            </a:solidFill>
            <a:prstDash val="solid"/>
          </a:ln>
          <a:effectLst/>
        </p:spPr>
        <p:txBody>
          <a:bodyPr lIns="91429" tIns="45714" rIns="91429" bIns="45714" rtlCol="0" anchor="ctr"/>
          <a:lstStyle/>
          <a:p>
            <a:pPr algn="ctr" defTabSz="914290">
              <a:defRPr/>
            </a:pPr>
            <a:endParaRPr lang="ru-RU" sz="1700" kern="0" dirty="0" smtClean="0">
              <a:solidFill>
                <a:prstClr val="white"/>
              </a:solidFill>
              <a:latin typeface="PT Serif"/>
            </a:endParaRPr>
          </a:p>
        </p:txBody>
      </p:sp>
      <p:sp>
        <p:nvSpPr>
          <p:cNvPr id="15" name="Прямоугольник 14"/>
          <p:cNvSpPr/>
          <p:nvPr/>
        </p:nvSpPr>
        <p:spPr>
          <a:xfrm>
            <a:off x="5791200" y="3028950"/>
            <a:ext cx="2514600" cy="445353"/>
          </a:xfrm>
          <a:prstGeom prst="rect">
            <a:avLst/>
          </a:prstGeom>
          <a:solidFill>
            <a:sysClr val="window" lastClr="FFFFFF"/>
          </a:solidFill>
          <a:ln w="25400" cap="flat" cmpd="sng" algn="ctr">
            <a:solidFill>
              <a:srgbClr val="11437F"/>
            </a:solidFill>
            <a:prstDash val="solid"/>
          </a:ln>
          <a:effectLst/>
        </p:spPr>
        <p:txBody>
          <a:bodyPr lIns="91429" tIns="45714" rIns="91429" bIns="45714" rtlCol="0" anchor="ctr"/>
          <a:lstStyle/>
          <a:p>
            <a:pPr algn="ctr" defTabSz="914290">
              <a:defRPr/>
            </a:pPr>
            <a:r>
              <a:rPr lang="ru-RU" sz="1100" kern="0" dirty="0" smtClean="0">
                <a:solidFill>
                  <a:prstClr val="black"/>
                </a:solidFill>
                <a:cs typeface="Times New Roman" panose="02020603050405020304" pitchFamily="18" charset="0"/>
              </a:rPr>
              <a:t>Единый казначейский счет</a:t>
            </a:r>
            <a:endParaRPr lang="ru-RU" sz="1100" kern="0" dirty="0" smtClean="0">
              <a:solidFill>
                <a:prstClr val="white"/>
              </a:solidFill>
              <a:cs typeface="Times New Roman" panose="02020603050405020304" pitchFamily="18" charset="0"/>
            </a:endParaRPr>
          </a:p>
        </p:txBody>
      </p:sp>
      <p:cxnSp>
        <p:nvCxnSpPr>
          <p:cNvPr id="17" name="Соединительная линия уступом 16"/>
          <p:cNvCxnSpPr>
            <a:stCxn id="14" idx="3"/>
            <a:endCxn id="15" idx="1"/>
          </p:cNvCxnSpPr>
          <p:nvPr/>
        </p:nvCxnSpPr>
        <p:spPr>
          <a:xfrm>
            <a:off x="4228050" y="2812572"/>
            <a:ext cx="1563150" cy="439055"/>
          </a:xfrm>
          <a:prstGeom prst="bentConnector3">
            <a:avLst>
              <a:gd name="adj1" fmla="val 43907"/>
            </a:avLst>
          </a:prstGeom>
          <a:ln w="19050">
            <a:solidFill>
              <a:srgbClr val="11437F"/>
            </a:solidFill>
            <a:tailEnd type="arrow"/>
          </a:ln>
        </p:spPr>
        <p:style>
          <a:lnRef idx="1">
            <a:schemeClr val="accent1"/>
          </a:lnRef>
          <a:fillRef idx="0">
            <a:schemeClr val="accent1"/>
          </a:fillRef>
          <a:effectRef idx="0">
            <a:schemeClr val="accent1"/>
          </a:effectRef>
          <a:fontRef idx="minor">
            <a:schemeClr val="tx1"/>
          </a:fontRef>
        </p:style>
      </p:cxnSp>
      <p:sp>
        <p:nvSpPr>
          <p:cNvPr id="21" name="Прямоугольник 20"/>
          <p:cNvSpPr/>
          <p:nvPr/>
        </p:nvSpPr>
        <p:spPr>
          <a:xfrm>
            <a:off x="2971801" y="2952751"/>
            <a:ext cx="1256249" cy="181583"/>
          </a:xfrm>
          <a:prstGeom prst="rect">
            <a:avLst/>
          </a:prstGeom>
          <a:solidFill>
            <a:sysClr val="window" lastClr="FFFFFF">
              <a:alpha val="0"/>
            </a:sysClr>
          </a:solidFill>
          <a:ln w="25400" cap="flat" cmpd="sng" algn="ctr">
            <a:solidFill>
              <a:schemeClr val="tx2"/>
            </a:solidFill>
            <a:prstDash val="solid"/>
          </a:ln>
          <a:effectLst/>
        </p:spPr>
        <p:txBody>
          <a:bodyPr lIns="91429" tIns="45714" rIns="91429" bIns="45714" rtlCol="0" anchor="ctr"/>
          <a:lstStyle/>
          <a:p>
            <a:pPr algn="ctr" defTabSz="914290">
              <a:defRPr/>
            </a:pPr>
            <a:endParaRPr lang="ru-RU" sz="1700" kern="0" dirty="0" smtClean="0">
              <a:solidFill>
                <a:prstClr val="white"/>
              </a:solidFill>
              <a:latin typeface="PT Serif"/>
            </a:endParaRPr>
          </a:p>
        </p:txBody>
      </p:sp>
      <p:sp>
        <p:nvSpPr>
          <p:cNvPr id="22" name="Прямоугольник 21"/>
          <p:cNvSpPr/>
          <p:nvPr/>
        </p:nvSpPr>
        <p:spPr>
          <a:xfrm>
            <a:off x="5791200" y="3638550"/>
            <a:ext cx="2499271" cy="847888"/>
          </a:xfrm>
          <a:prstGeom prst="rect">
            <a:avLst/>
          </a:prstGeom>
          <a:solidFill>
            <a:sysClr val="window" lastClr="FFFFFF"/>
          </a:solidFill>
          <a:ln w="25400" cap="flat" cmpd="sng" algn="ctr">
            <a:solidFill>
              <a:srgbClr val="11437F"/>
            </a:solidFill>
            <a:prstDash val="solid"/>
          </a:ln>
          <a:effectLst/>
        </p:spPr>
        <p:txBody>
          <a:bodyPr lIns="91429" tIns="45714" rIns="91429" bIns="45714" rtlCol="0" anchor="ctr"/>
          <a:lstStyle/>
          <a:p>
            <a:pPr algn="ctr" defTabSz="914290">
              <a:defRPr/>
            </a:pPr>
            <a:r>
              <a:rPr lang="ru-RU" sz="1100" kern="0" dirty="0" smtClean="0">
                <a:solidFill>
                  <a:prstClr val="black"/>
                </a:solidFill>
                <a:cs typeface="Times New Roman" panose="02020603050405020304" pitchFamily="18" charset="0"/>
              </a:rPr>
              <a:t>Казначейский счет для осуществления и отражения операций по учету и распределению поступлений  </a:t>
            </a:r>
            <a:endParaRPr lang="ru-RU" sz="1100" kern="0" dirty="0" smtClean="0">
              <a:solidFill>
                <a:prstClr val="white"/>
              </a:solidFill>
              <a:cs typeface="Times New Roman" panose="02020603050405020304" pitchFamily="18" charset="0"/>
            </a:endParaRPr>
          </a:p>
        </p:txBody>
      </p:sp>
      <p:cxnSp>
        <p:nvCxnSpPr>
          <p:cNvPr id="23" name="Соединительная линия уступом 22"/>
          <p:cNvCxnSpPr>
            <a:stCxn id="21" idx="3"/>
            <a:endCxn id="22" idx="1"/>
          </p:cNvCxnSpPr>
          <p:nvPr/>
        </p:nvCxnSpPr>
        <p:spPr>
          <a:xfrm>
            <a:off x="4228050" y="3043543"/>
            <a:ext cx="1563150" cy="1018951"/>
          </a:xfrm>
          <a:prstGeom prst="bentConnector3">
            <a:avLst>
              <a:gd name="adj1" fmla="val 28064"/>
            </a:avLst>
          </a:prstGeom>
          <a:ln w="19050">
            <a:solidFill>
              <a:schemeClr val="tx2"/>
            </a:solidFill>
            <a:tailEnd type="arrow"/>
          </a:ln>
        </p:spPr>
        <p:style>
          <a:lnRef idx="1">
            <a:schemeClr val="accent1"/>
          </a:lnRef>
          <a:fillRef idx="0">
            <a:schemeClr val="accent1"/>
          </a:fillRef>
          <a:effectRef idx="0">
            <a:schemeClr val="accent1"/>
          </a:effectRef>
          <a:fontRef idx="minor">
            <a:schemeClr val="tx1"/>
          </a:fontRef>
        </p:style>
      </p:cxnSp>
      <p:sp>
        <p:nvSpPr>
          <p:cNvPr id="28" name="Прямоугольник 27"/>
          <p:cNvSpPr/>
          <p:nvPr/>
        </p:nvSpPr>
        <p:spPr>
          <a:xfrm>
            <a:off x="381001" y="2495551"/>
            <a:ext cx="2057400" cy="304799"/>
          </a:xfrm>
          <a:prstGeom prst="rect">
            <a:avLst/>
          </a:prstGeom>
          <a:solidFill>
            <a:sysClr val="window" lastClr="FFFFFF">
              <a:alpha val="0"/>
            </a:sysClr>
          </a:solidFill>
          <a:ln w="25400" cap="flat" cmpd="sng" algn="ctr">
            <a:solidFill>
              <a:schemeClr val="tx2"/>
            </a:solidFill>
            <a:prstDash val="solid"/>
          </a:ln>
          <a:effectLst/>
        </p:spPr>
        <p:txBody>
          <a:bodyPr lIns="91429" tIns="45714" rIns="91429" bIns="45714" rtlCol="0" anchor="ctr"/>
          <a:lstStyle/>
          <a:p>
            <a:pPr algn="ctr" defTabSz="914290">
              <a:defRPr/>
            </a:pPr>
            <a:endParaRPr lang="ru-RU" sz="1700" kern="0" dirty="0" smtClean="0">
              <a:solidFill>
                <a:prstClr val="white"/>
              </a:solidFill>
              <a:latin typeface="PT Serif"/>
            </a:endParaRPr>
          </a:p>
        </p:txBody>
      </p:sp>
      <p:sp>
        <p:nvSpPr>
          <p:cNvPr id="35" name="Прямоугольник 34"/>
          <p:cNvSpPr/>
          <p:nvPr/>
        </p:nvSpPr>
        <p:spPr>
          <a:xfrm>
            <a:off x="5791202" y="1809751"/>
            <a:ext cx="2499271" cy="466887"/>
          </a:xfrm>
          <a:prstGeom prst="rect">
            <a:avLst/>
          </a:prstGeom>
          <a:solidFill>
            <a:sysClr val="window" lastClr="FFFFFF"/>
          </a:solidFill>
          <a:ln w="25400" cap="flat" cmpd="sng" algn="ctr">
            <a:solidFill>
              <a:srgbClr val="11437F"/>
            </a:solidFill>
            <a:prstDash val="solid"/>
          </a:ln>
          <a:effectLst/>
        </p:spPr>
        <p:txBody>
          <a:bodyPr lIns="91429" tIns="45714" rIns="91429" bIns="45714" rtlCol="0" anchor="ctr"/>
          <a:lstStyle/>
          <a:p>
            <a:pPr algn="ctr" defTabSz="914290">
              <a:defRPr/>
            </a:pPr>
            <a:r>
              <a:rPr lang="ru-RU" sz="1100" kern="0" dirty="0" smtClean="0">
                <a:solidFill>
                  <a:prstClr val="black"/>
                </a:solidFill>
                <a:cs typeface="Times New Roman" panose="02020603050405020304" pitchFamily="18" charset="0"/>
              </a:rPr>
              <a:t>Наименование Банка получателя</a:t>
            </a:r>
            <a:endParaRPr lang="ru-RU" sz="1100" kern="0" dirty="0" smtClean="0">
              <a:solidFill>
                <a:prstClr val="white"/>
              </a:solidFill>
              <a:cs typeface="Times New Roman" panose="02020603050405020304" pitchFamily="18" charset="0"/>
            </a:endParaRPr>
          </a:p>
        </p:txBody>
      </p:sp>
      <p:cxnSp>
        <p:nvCxnSpPr>
          <p:cNvPr id="37" name="Соединительная линия уступом 36"/>
          <p:cNvCxnSpPr/>
          <p:nvPr/>
        </p:nvCxnSpPr>
        <p:spPr>
          <a:xfrm>
            <a:off x="3505199" y="2571751"/>
            <a:ext cx="2286000" cy="240668"/>
          </a:xfrm>
          <a:prstGeom prst="bentConnector3">
            <a:avLst>
              <a:gd name="adj1" fmla="val 77084"/>
            </a:avLst>
          </a:prstGeom>
          <a:ln w="19050">
            <a:solidFill>
              <a:srgbClr val="11437F"/>
            </a:solidFill>
            <a:tailEnd type="arrow"/>
          </a:ln>
        </p:spPr>
        <p:style>
          <a:lnRef idx="1">
            <a:schemeClr val="accent1"/>
          </a:lnRef>
          <a:fillRef idx="0">
            <a:schemeClr val="accent1"/>
          </a:fillRef>
          <a:effectRef idx="0">
            <a:schemeClr val="accent1"/>
          </a:effectRef>
          <a:fontRef idx="minor">
            <a:schemeClr val="tx1"/>
          </a:fontRef>
        </p:style>
      </p:cxnSp>
      <p:cxnSp>
        <p:nvCxnSpPr>
          <p:cNvPr id="38" name="Соединительная линия уступом 37"/>
          <p:cNvCxnSpPr>
            <a:stCxn id="28" idx="3"/>
            <a:endCxn id="35" idx="1"/>
          </p:cNvCxnSpPr>
          <p:nvPr/>
        </p:nvCxnSpPr>
        <p:spPr>
          <a:xfrm flipV="1">
            <a:off x="2438401" y="2043195"/>
            <a:ext cx="3352801" cy="604756"/>
          </a:xfrm>
          <a:prstGeom prst="bentConnector3">
            <a:avLst>
              <a:gd name="adj1" fmla="val 3693"/>
            </a:avLst>
          </a:prstGeom>
          <a:ln w="19050">
            <a:solidFill>
              <a:srgbClr val="11437F"/>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7122321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a:extLst>
              <a:ext uri="{FF2B5EF4-FFF2-40B4-BE49-F238E27FC236}">
                <a16:creationId xmlns="" xmlns:a16="http://schemas.microsoft.com/office/drawing/2014/main" id="{ABA954BF-4777-45D6-BFB4-45F2F39C7C9E}"/>
              </a:ext>
            </a:extLst>
          </p:cNvPr>
          <p:cNvSpPr>
            <a:spLocks noGrp="1"/>
          </p:cNvSpPr>
          <p:nvPr>
            <p:ph type="sldNum" sz="quarter" idx="7"/>
          </p:nvPr>
        </p:nvSpPr>
        <p:spPr/>
        <p:txBody>
          <a:bodyPr/>
          <a:lstStyle/>
          <a:p>
            <a:fld id="{B6F15528-21DE-4FAA-801E-634DDDAF4B2B}" type="slidenum">
              <a:rPr lang="ru-RU" smtClean="0"/>
              <a:pPr/>
              <a:t>4</a:t>
            </a:fld>
            <a:endParaRPr lang="ru-RU"/>
          </a:p>
        </p:txBody>
      </p:sp>
      <p:sp>
        <p:nvSpPr>
          <p:cNvPr id="3" name="Заголовок 2">
            <a:extLst>
              <a:ext uri="{FF2B5EF4-FFF2-40B4-BE49-F238E27FC236}">
                <a16:creationId xmlns="" xmlns:a16="http://schemas.microsoft.com/office/drawing/2014/main" id="{3F4BD687-0976-4A43-A840-8970534F5534}"/>
              </a:ext>
            </a:extLst>
          </p:cNvPr>
          <p:cNvSpPr>
            <a:spLocks noGrp="1"/>
          </p:cNvSpPr>
          <p:nvPr>
            <p:ph type="title"/>
          </p:nvPr>
        </p:nvSpPr>
        <p:spPr>
          <a:xfrm>
            <a:off x="4700823" y="35233"/>
            <a:ext cx="4342475" cy="523220"/>
          </a:xfrm>
        </p:spPr>
        <p:txBody>
          <a:bodyPr/>
          <a:lstStyle/>
          <a:p>
            <a:r>
              <a:rPr lang="ru-RU" dirty="0">
                <a:solidFill>
                  <a:srgbClr val="11437F"/>
                </a:solidFill>
                <a:cs typeface="Arial" panose="020B0604020202020204" pitchFamily="34" charset="0"/>
              </a:rPr>
              <a:t>Перечень документов используемых в Порядке № </a:t>
            </a:r>
            <a:r>
              <a:rPr lang="ru-RU" dirty="0" smtClean="0">
                <a:solidFill>
                  <a:srgbClr val="11437F"/>
                </a:solidFill>
                <a:cs typeface="Arial" panose="020B0604020202020204" pitchFamily="34" charset="0"/>
              </a:rPr>
              <a:t>66н</a:t>
            </a:r>
            <a:endParaRPr lang="ru-RU" dirty="0"/>
          </a:p>
        </p:txBody>
      </p:sp>
      <p:graphicFrame>
        <p:nvGraphicFramePr>
          <p:cNvPr id="4" name="Диаграмма 3">
            <a:extLst>
              <a:ext uri="{FF2B5EF4-FFF2-40B4-BE49-F238E27FC236}">
                <a16:creationId xmlns="" xmlns:a16="http://schemas.microsoft.com/office/drawing/2014/main" id="{570DC79E-45AF-4512-9BF2-1AD1E62BABA1}"/>
              </a:ext>
            </a:extLst>
          </p:cNvPr>
          <p:cNvGraphicFramePr/>
          <p:nvPr>
            <p:extLst>
              <p:ext uri="{D42A27DB-BD31-4B8C-83A1-F6EECF244321}">
                <p14:modId xmlns:p14="http://schemas.microsoft.com/office/powerpoint/2010/main" val="1718529899"/>
              </p:ext>
            </p:extLst>
          </p:nvPr>
        </p:nvGraphicFramePr>
        <p:xfrm>
          <a:off x="457202" y="895350"/>
          <a:ext cx="5010172" cy="3811088"/>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6" name="Таблица 5"/>
          <p:cNvGraphicFramePr>
            <a:graphicFrameLocks noGrp="1"/>
          </p:cNvGraphicFramePr>
          <p:nvPr>
            <p:extLst>
              <p:ext uri="{D42A27DB-BD31-4B8C-83A1-F6EECF244321}">
                <p14:modId xmlns:p14="http://schemas.microsoft.com/office/powerpoint/2010/main" val="2963470042"/>
              </p:ext>
            </p:extLst>
          </p:nvPr>
        </p:nvGraphicFramePr>
        <p:xfrm>
          <a:off x="457200" y="742951"/>
          <a:ext cx="8381998" cy="4062327"/>
        </p:xfrm>
        <a:graphic>
          <a:graphicData uri="http://schemas.openxmlformats.org/drawingml/2006/table">
            <a:tbl>
              <a:tblPr firstRow="1" bandRow="1">
                <a:tableStyleId>{5C22544A-7EE6-4342-B048-85BDC9FD1C3A}</a:tableStyleId>
              </a:tblPr>
              <a:tblGrid>
                <a:gridCol w="4032848"/>
                <a:gridCol w="4349150"/>
              </a:tblGrid>
              <a:tr h="450850">
                <a:tc>
                  <a:txBody>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ru-RU" sz="1400" b="1" i="0" u="none" strike="noStrike" kern="0" cap="none" spc="0" normalizeH="0" baseline="0" noProof="0" dirty="0" smtClean="0">
                          <a:ln>
                            <a:noFill/>
                          </a:ln>
                          <a:solidFill>
                            <a:srgbClr val="1F497D"/>
                          </a:solidFill>
                          <a:effectLst/>
                          <a:uLnTx/>
                          <a:uFillTx/>
                          <a:latin typeface="+mn-lt"/>
                          <a:ea typeface="+mn-ea"/>
                          <a:cs typeface="Times New Roman" panose="02020603050405020304" pitchFamily="18" charset="0"/>
                        </a:rPr>
                        <a:t>Настоящее время</a:t>
                      </a:r>
                    </a:p>
                  </a:txBody>
                  <a:tcPr marL="90000" marT="36000" marB="36000">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ru-RU" sz="1400" dirty="0" smtClean="0">
                          <a:solidFill>
                            <a:schemeClr val="tx2"/>
                          </a:solidFill>
                        </a:rPr>
                        <a:t>Начиная с 1 января </a:t>
                      </a:r>
                      <a:r>
                        <a:rPr lang="ru-RU" sz="1400" dirty="0" smtClean="0">
                          <a:solidFill>
                            <a:schemeClr val="tx2"/>
                          </a:solidFill>
                        </a:rPr>
                        <a:t>2021 </a:t>
                      </a:r>
                      <a:r>
                        <a:rPr lang="ru-RU" sz="1400" dirty="0" smtClean="0">
                          <a:solidFill>
                            <a:schemeClr val="tx2"/>
                          </a:solidFill>
                        </a:rPr>
                        <a:t>года</a:t>
                      </a:r>
                    </a:p>
                  </a:txBody>
                  <a:tcPr marL="90000" marT="36000" marB="36000">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1275149">
                <a:tc>
                  <a:txBody>
                    <a:bodyPr/>
                    <a:lstStyle/>
                    <a:p>
                      <a:pPr algn="just"/>
                      <a:r>
                        <a:rPr lang="ru-RU" sz="1100" b="0" dirty="0" smtClean="0">
                          <a:solidFill>
                            <a:schemeClr val="tx1"/>
                          </a:solidFill>
                          <a:latin typeface="Times New Roman" panose="02020603050405020304" pitchFamily="18" charset="0"/>
                          <a:cs typeface="Times New Roman" panose="02020603050405020304" pitchFamily="18" charset="0"/>
                        </a:rPr>
                        <a:t>расчетные документы, прилагаемые к выписке по счету органа Федерального казначейства, расчетные документы по поступлениям, зачисленным на единые счета бюджетов, минуя счет органа Федерального казначейства</a:t>
                      </a:r>
                      <a:r>
                        <a:rPr lang="ru-RU" sz="1100" b="0" baseline="0" dirty="0" smtClean="0">
                          <a:solidFill>
                            <a:schemeClr val="tx1"/>
                          </a:solidFill>
                          <a:latin typeface="Times New Roman" panose="02020603050405020304" pitchFamily="18" charset="0"/>
                          <a:cs typeface="Times New Roman" panose="02020603050405020304" pitchFamily="18" charset="0"/>
                        </a:rPr>
                        <a:t> или </a:t>
                      </a:r>
                      <a:r>
                        <a:rPr lang="ru-RU" sz="1100" b="0" dirty="0" smtClean="0">
                          <a:solidFill>
                            <a:schemeClr val="tx1"/>
                          </a:solidFill>
                          <a:latin typeface="Times New Roman" panose="02020603050405020304" pitchFamily="18" charset="0"/>
                          <a:cs typeface="Times New Roman" panose="02020603050405020304" pitchFamily="18" charset="0"/>
                        </a:rPr>
                        <a:t>ошибочно зачисленным поступлениям на счет другого органа Федерального казначейства</a:t>
                      </a: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just"/>
                      <a:r>
                        <a:rPr lang="ru-RU" sz="1100" b="0" dirty="0" smtClean="0">
                          <a:solidFill>
                            <a:schemeClr val="tx1"/>
                          </a:solidFill>
                          <a:latin typeface="Times New Roman" panose="02020603050405020304" pitchFamily="18" charset="0"/>
                          <a:cs typeface="Times New Roman" panose="02020603050405020304" pitchFamily="18" charset="0"/>
                        </a:rPr>
                        <a:t>распоряжения по поступлениям, зачисленным на счет органа Федерального казначейства, распоряжения по списаниям денежных средств со счета органа Федерального казначейства, выписки по счету органа Федерального казначейства, распоряжения по поступлениям, зачисленным на единые счета бюджетов, минуя счет органа Федерального казначейства</a:t>
                      </a:r>
                    </a:p>
                    <a:p>
                      <a:pPr algn="just"/>
                      <a:endParaRPr lang="ru-RU" sz="1100" b="1" dirty="0" smtClean="0">
                        <a:solidFill>
                          <a:schemeClr val="accent1">
                            <a:lumMod val="50000"/>
                          </a:schemeClr>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640081">
                <a:tc>
                  <a:txBody>
                    <a:bodyPr/>
                    <a:lstStyle/>
                    <a:p>
                      <a:pPr algn="just"/>
                      <a:r>
                        <a:rPr lang="ru-RU" sz="1100" b="0" dirty="0" smtClean="0">
                          <a:solidFill>
                            <a:schemeClr val="tx1"/>
                          </a:solidFill>
                          <a:latin typeface="Times New Roman" panose="02020603050405020304" pitchFamily="18" charset="0"/>
                          <a:cs typeface="Times New Roman" panose="02020603050405020304" pitchFamily="18" charset="0"/>
                        </a:rPr>
                        <a:t>Заявки на возврат (код формы по КФД 0531803)</a:t>
                      </a: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just"/>
                      <a:r>
                        <a:rPr lang="ru-RU" sz="1100" b="0" dirty="0" smtClean="0">
                          <a:solidFill>
                            <a:schemeClr val="tx1"/>
                          </a:solidFill>
                          <a:latin typeface="Times New Roman" panose="02020603050405020304" pitchFamily="18" charset="0"/>
                          <a:cs typeface="Times New Roman" panose="02020603050405020304" pitchFamily="18" charset="0"/>
                        </a:rPr>
                        <a:t>Заявки на возврат (код формы по КФД 0531803), Распоряжения о совершении казначейских платежей (возврат)</a:t>
                      </a: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759301">
                <a:tc>
                  <a:txBody>
                    <a:bodyPr/>
                    <a:lstStyle/>
                    <a:p>
                      <a:pPr algn="just"/>
                      <a:r>
                        <a:rPr lang="ru-RU" sz="1100" b="0" dirty="0" smtClean="0">
                          <a:solidFill>
                            <a:schemeClr val="tx1"/>
                          </a:solidFill>
                          <a:latin typeface="Times New Roman" panose="02020603050405020304" pitchFamily="18" charset="0"/>
                          <a:cs typeface="Times New Roman" panose="02020603050405020304" pitchFamily="18" charset="0"/>
                        </a:rPr>
                        <a:t>Уведомления об</a:t>
                      </a:r>
                      <a:r>
                        <a:rPr lang="ru-RU" sz="1100" b="0" baseline="0" dirty="0" smtClean="0">
                          <a:solidFill>
                            <a:schemeClr val="tx1"/>
                          </a:solidFill>
                          <a:latin typeface="Times New Roman" panose="02020603050405020304" pitchFamily="18" charset="0"/>
                          <a:cs typeface="Times New Roman" panose="02020603050405020304" pitchFamily="18" charset="0"/>
                        </a:rPr>
                        <a:t> уточнении вида и принадлежности платежа (код формы по КФД 0531809)</a:t>
                      </a:r>
                      <a:endParaRPr lang="ru-RU" sz="1100" b="0" dirty="0">
                        <a:solidFill>
                          <a:schemeClr val="tx1"/>
                        </a:solidFill>
                        <a:latin typeface="Times New Roman" panose="02020603050405020304" pitchFamily="18" charset="0"/>
                        <a:cs typeface="Times New Roman" panose="02020603050405020304" pitchFamily="18" charset="0"/>
                      </a:endParaRP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just"/>
                      <a:r>
                        <a:rPr lang="ru-RU" sz="1100" b="0" dirty="0" smtClean="0">
                          <a:solidFill>
                            <a:schemeClr val="tx1"/>
                          </a:solidFill>
                          <a:latin typeface="Times New Roman" panose="02020603050405020304" pitchFamily="18" charset="0"/>
                          <a:cs typeface="Times New Roman" panose="02020603050405020304" pitchFamily="18" charset="0"/>
                        </a:rPr>
                        <a:t>Уведомления об уточнении вида и принадлежности платежа (код формы по КФД 0531809), Распоряжения о совершении казначейских платежей (уточнение)</a:t>
                      </a: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936946">
                <a:tc>
                  <a:txBody>
                    <a:bodyPr/>
                    <a:lstStyle/>
                    <a:p>
                      <a:pPr algn="just"/>
                      <a:r>
                        <a:rPr lang="ru-RU" sz="1100" b="0" dirty="0" smtClean="0">
                          <a:solidFill>
                            <a:schemeClr val="tx1"/>
                          </a:solidFill>
                          <a:latin typeface="Times New Roman" panose="02020603050405020304" pitchFamily="18" charset="0"/>
                          <a:cs typeface="Times New Roman" panose="02020603050405020304" pitchFamily="18" charset="0"/>
                        </a:rPr>
                        <a:t>Уведомления об уточнении вида и принадлежности платежа, решениях о зачете излишне уплаченных (взысканных) сумм налогов и сборов, пеней, штрафов, а также подлежащих возмещению сумм налогов и сборов</a:t>
                      </a:r>
                      <a:r>
                        <a:rPr lang="ru-RU" sz="1100" b="0" baseline="0" dirty="0" smtClean="0">
                          <a:solidFill>
                            <a:schemeClr val="tx1"/>
                          </a:solidFill>
                          <a:latin typeface="Times New Roman" panose="02020603050405020304" pitchFamily="18" charset="0"/>
                          <a:cs typeface="Times New Roman" panose="02020603050405020304" pitchFamily="18" charset="0"/>
                        </a:rPr>
                        <a:t> (Уведомление налогового органа)</a:t>
                      </a:r>
                      <a:endParaRPr lang="ru-RU" sz="1100" b="0" dirty="0">
                        <a:solidFill>
                          <a:schemeClr val="tx1"/>
                        </a:solidFill>
                        <a:latin typeface="Times New Roman" panose="02020603050405020304" pitchFamily="18" charset="0"/>
                        <a:cs typeface="Times New Roman" panose="02020603050405020304" pitchFamily="18" charset="0"/>
                      </a:endParaRP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just"/>
                      <a:r>
                        <a:rPr lang="ru-RU" sz="1100" b="0" dirty="0" smtClean="0">
                          <a:solidFill>
                            <a:schemeClr val="tx1"/>
                          </a:solidFill>
                          <a:latin typeface="Times New Roman" panose="02020603050405020304" pitchFamily="18" charset="0"/>
                          <a:cs typeface="Times New Roman" panose="02020603050405020304" pitchFamily="18" charset="0"/>
                        </a:rPr>
                        <a:t>Уведомления об уточнении вида и принадлежности платежа, решений о зачете излишне уплаченных (взысканных) сумм налогов и сборов, страховых взносов, пеней, штрафов, а также подлежащих возмещению сумм налогов и сборов (Уведомление налогового органа)</a:t>
                      </a: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bl>
          </a:graphicData>
        </a:graphic>
      </p:graphicFrame>
    </p:spTree>
    <p:extLst>
      <p:ext uri="{BB962C8B-B14F-4D97-AF65-F5344CB8AC3E}">
        <p14:creationId xmlns:p14="http://schemas.microsoft.com/office/powerpoint/2010/main" val="15562804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a:extLst>
              <a:ext uri="{FF2B5EF4-FFF2-40B4-BE49-F238E27FC236}">
                <a16:creationId xmlns="" xmlns:a16="http://schemas.microsoft.com/office/drawing/2014/main" id="{ABA954BF-4777-45D6-BFB4-45F2F39C7C9E}"/>
              </a:ext>
            </a:extLst>
          </p:cNvPr>
          <p:cNvSpPr>
            <a:spLocks noGrp="1"/>
          </p:cNvSpPr>
          <p:nvPr>
            <p:ph type="sldNum" sz="quarter" idx="7"/>
          </p:nvPr>
        </p:nvSpPr>
        <p:spPr/>
        <p:txBody>
          <a:bodyPr/>
          <a:lstStyle/>
          <a:p>
            <a:fld id="{B6F15528-21DE-4FAA-801E-634DDDAF4B2B}" type="slidenum">
              <a:rPr lang="ru-RU" smtClean="0"/>
              <a:pPr/>
              <a:t>5</a:t>
            </a:fld>
            <a:endParaRPr lang="ru-RU"/>
          </a:p>
        </p:txBody>
      </p:sp>
      <p:sp>
        <p:nvSpPr>
          <p:cNvPr id="3" name="Заголовок 2">
            <a:extLst>
              <a:ext uri="{FF2B5EF4-FFF2-40B4-BE49-F238E27FC236}">
                <a16:creationId xmlns="" xmlns:a16="http://schemas.microsoft.com/office/drawing/2014/main" id="{3F4BD687-0976-4A43-A840-8970534F5534}"/>
              </a:ext>
            </a:extLst>
          </p:cNvPr>
          <p:cNvSpPr>
            <a:spLocks noGrp="1"/>
          </p:cNvSpPr>
          <p:nvPr>
            <p:ph type="title"/>
          </p:nvPr>
        </p:nvSpPr>
        <p:spPr>
          <a:xfrm>
            <a:off x="4700823" y="35233"/>
            <a:ext cx="4342475" cy="784830"/>
          </a:xfrm>
        </p:spPr>
        <p:txBody>
          <a:bodyPr/>
          <a:lstStyle/>
          <a:p>
            <a:r>
              <a:rPr lang="ru-RU" dirty="0">
                <a:solidFill>
                  <a:srgbClr val="11437F"/>
                </a:solidFill>
                <a:cs typeface="Arial" panose="020B0604020202020204" pitchFamily="34" charset="0"/>
              </a:rPr>
              <a:t>Перечень документов используемых в Порядке № 66н</a:t>
            </a:r>
            <a:br>
              <a:rPr lang="ru-RU" dirty="0">
                <a:solidFill>
                  <a:srgbClr val="11437F"/>
                </a:solidFill>
                <a:cs typeface="Arial" panose="020B0604020202020204" pitchFamily="34" charset="0"/>
              </a:rPr>
            </a:br>
            <a:endParaRPr lang="ru-RU" dirty="0"/>
          </a:p>
        </p:txBody>
      </p:sp>
      <p:graphicFrame>
        <p:nvGraphicFramePr>
          <p:cNvPr id="4" name="Диаграмма 3">
            <a:extLst>
              <a:ext uri="{FF2B5EF4-FFF2-40B4-BE49-F238E27FC236}">
                <a16:creationId xmlns="" xmlns:a16="http://schemas.microsoft.com/office/drawing/2014/main" id="{570DC79E-45AF-4512-9BF2-1AD1E62BABA1}"/>
              </a:ext>
            </a:extLst>
          </p:cNvPr>
          <p:cNvGraphicFramePr/>
          <p:nvPr>
            <p:extLst>
              <p:ext uri="{D42A27DB-BD31-4B8C-83A1-F6EECF244321}">
                <p14:modId xmlns:p14="http://schemas.microsoft.com/office/powerpoint/2010/main" val="271589284"/>
              </p:ext>
            </p:extLst>
          </p:nvPr>
        </p:nvGraphicFramePr>
        <p:xfrm>
          <a:off x="457202" y="895350"/>
          <a:ext cx="5010172" cy="3811088"/>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6" name="Таблица 5"/>
          <p:cNvGraphicFramePr>
            <a:graphicFrameLocks noGrp="1"/>
          </p:cNvGraphicFramePr>
          <p:nvPr>
            <p:extLst>
              <p:ext uri="{D42A27DB-BD31-4B8C-83A1-F6EECF244321}">
                <p14:modId xmlns:p14="http://schemas.microsoft.com/office/powerpoint/2010/main" val="3771112356"/>
              </p:ext>
            </p:extLst>
          </p:nvPr>
        </p:nvGraphicFramePr>
        <p:xfrm>
          <a:off x="457200" y="855981"/>
          <a:ext cx="8381998" cy="3634200"/>
        </p:xfrm>
        <a:graphic>
          <a:graphicData uri="http://schemas.openxmlformats.org/drawingml/2006/table">
            <a:tbl>
              <a:tblPr firstRow="1" bandRow="1">
                <a:tableStyleId>{5C22544A-7EE6-4342-B048-85BDC9FD1C3A}</a:tableStyleId>
              </a:tblPr>
              <a:tblGrid>
                <a:gridCol w="4032848"/>
                <a:gridCol w="4349150"/>
              </a:tblGrid>
              <a:tr h="531931">
                <a:tc>
                  <a:txBody>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ru-RU" sz="1400" b="1" i="0" u="none" strike="noStrike" kern="0" cap="none" spc="0" normalizeH="0" baseline="0" noProof="0" dirty="0" smtClean="0">
                          <a:ln>
                            <a:noFill/>
                          </a:ln>
                          <a:solidFill>
                            <a:srgbClr val="1F497D"/>
                          </a:solidFill>
                          <a:effectLst/>
                          <a:uLnTx/>
                          <a:uFillTx/>
                          <a:latin typeface="+mn-lt"/>
                          <a:ea typeface="+mn-ea"/>
                          <a:cs typeface="Times New Roman" panose="02020603050405020304" pitchFamily="18" charset="0"/>
                        </a:rPr>
                        <a:t>Настоящее время</a:t>
                      </a:r>
                    </a:p>
                  </a:txBody>
                  <a:tcPr marL="90000" marT="36000" marB="36000">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ru-RU" sz="1400" dirty="0" smtClean="0">
                          <a:solidFill>
                            <a:schemeClr val="tx2"/>
                          </a:solidFill>
                          <a:latin typeface="+mn-lt"/>
                        </a:rPr>
                        <a:t>Начиная с 1 января </a:t>
                      </a:r>
                      <a:r>
                        <a:rPr lang="ru-RU" sz="1400" dirty="0" smtClean="0">
                          <a:solidFill>
                            <a:schemeClr val="tx2"/>
                          </a:solidFill>
                          <a:latin typeface="+mn-lt"/>
                        </a:rPr>
                        <a:t>2021 </a:t>
                      </a:r>
                      <a:r>
                        <a:rPr lang="ru-RU" sz="1400" dirty="0" smtClean="0">
                          <a:solidFill>
                            <a:schemeClr val="tx2"/>
                          </a:solidFill>
                          <a:latin typeface="+mn-lt"/>
                        </a:rPr>
                        <a:t>года</a:t>
                      </a:r>
                    </a:p>
                  </a:txBody>
                  <a:tcPr marL="90000" marT="36000" marB="36000">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498039">
                <a:tc>
                  <a:txBody>
                    <a:bodyPr/>
                    <a:lstStyle/>
                    <a:p>
                      <a:pPr algn="just"/>
                      <a:r>
                        <a:rPr lang="ru-RU" sz="1100" b="0" dirty="0" smtClean="0">
                          <a:solidFill>
                            <a:schemeClr val="tx1"/>
                          </a:solidFill>
                          <a:latin typeface="+mn-lt"/>
                          <a:cs typeface="Times New Roman" panose="02020603050405020304" pitchFamily="18" charset="0"/>
                        </a:rPr>
                        <a:t>Уведомления о межрегиональном зачете</a:t>
                      </a: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just"/>
                      <a:r>
                        <a:rPr lang="ru-RU" sz="1100" b="0" dirty="0" smtClean="0">
                          <a:solidFill>
                            <a:schemeClr val="tx1"/>
                          </a:solidFill>
                          <a:latin typeface="+mn-lt"/>
                          <a:cs typeface="Times New Roman" panose="02020603050405020304" pitchFamily="18" charset="0"/>
                        </a:rPr>
                        <a:t>Уведомления о межрегиональном зачете</a:t>
                      </a: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503462">
                <a:tc>
                  <a:txBody>
                    <a:bodyPr/>
                    <a:lstStyle/>
                    <a:p>
                      <a:pPr algn="just"/>
                      <a:r>
                        <a:rPr lang="ru-RU" sz="1100" b="0" dirty="0" smtClean="0">
                          <a:solidFill>
                            <a:schemeClr val="tx1"/>
                          </a:solidFill>
                          <a:latin typeface="+mn-lt"/>
                          <a:cs typeface="Times New Roman" panose="02020603050405020304" pitchFamily="18" charset="0"/>
                        </a:rPr>
                        <a:t>Уведомления о поступлениях в иностранной валюте</a:t>
                      </a:r>
                    </a:p>
                    <a:p>
                      <a:pPr algn="just"/>
                      <a:endParaRPr lang="ru-RU" sz="1100" b="0" dirty="0" smtClean="0">
                        <a:solidFill>
                          <a:schemeClr val="tx1"/>
                        </a:solidFill>
                        <a:latin typeface="+mn-lt"/>
                        <a:cs typeface="Times New Roman" panose="02020603050405020304" pitchFamily="18" charset="0"/>
                      </a:endParaRP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just"/>
                      <a:r>
                        <a:rPr lang="ru-RU" sz="1100" b="0" dirty="0" smtClean="0">
                          <a:solidFill>
                            <a:schemeClr val="tx1"/>
                          </a:solidFill>
                          <a:latin typeface="+mn-lt"/>
                          <a:cs typeface="Times New Roman" panose="02020603050405020304" pitchFamily="18" charset="0"/>
                        </a:rPr>
                        <a:t>Уведомления о поступлениях в иностранной валюте</a:t>
                      </a: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736850">
                <a:tc>
                  <a:txBody>
                    <a:bodyPr/>
                    <a:lstStyle/>
                    <a:p>
                      <a:pPr algn="just"/>
                      <a:r>
                        <a:rPr lang="ru-RU" sz="1100" b="0" dirty="0" smtClean="0">
                          <a:solidFill>
                            <a:schemeClr val="tx1"/>
                          </a:solidFill>
                          <a:latin typeface="+mn-lt"/>
                          <a:cs typeface="Times New Roman" panose="02020603050405020304" pitchFamily="18" charset="0"/>
                        </a:rPr>
                        <a:t>Документы, установленные законодательством Российской Федерации на перечисление (взыскание) средств из соответствующего бюджета</a:t>
                      </a:r>
                      <a:endParaRPr lang="ru-RU" sz="1100" b="0" dirty="0">
                        <a:solidFill>
                          <a:schemeClr val="tx1"/>
                        </a:solidFill>
                        <a:latin typeface="+mn-lt"/>
                        <a:cs typeface="Times New Roman" panose="02020603050405020304" pitchFamily="18" charset="0"/>
                      </a:endParaRP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just"/>
                      <a:r>
                        <a:rPr lang="ru-RU" sz="1100" b="0" dirty="0" smtClean="0">
                          <a:solidFill>
                            <a:schemeClr val="tx1"/>
                          </a:solidFill>
                          <a:latin typeface="+mn-lt"/>
                          <a:cs typeface="Times New Roman" panose="02020603050405020304" pitchFamily="18" charset="0"/>
                        </a:rPr>
                        <a:t>Документов, установленных законодательством Российской Федерации, на перечисление (взыскание) средств из соответствующего бюджета</a:t>
                      </a:r>
                      <a:endParaRPr lang="ru-RU" sz="1100" b="1" dirty="0" smtClean="0">
                        <a:solidFill>
                          <a:schemeClr val="tx1"/>
                        </a:solidFill>
                        <a:latin typeface="+mn-lt"/>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457200">
                <a:tc>
                  <a:txBody>
                    <a:bodyPr/>
                    <a:lstStyle/>
                    <a:p>
                      <a:pPr algn="just"/>
                      <a:r>
                        <a:rPr lang="ru-RU" sz="1100" b="0" dirty="0" smtClean="0">
                          <a:solidFill>
                            <a:schemeClr val="tx1"/>
                          </a:solidFill>
                          <a:latin typeface="+mn-lt"/>
                          <a:cs typeface="Times New Roman" panose="02020603050405020304" pitchFamily="18" charset="0"/>
                        </a:rPr>
                        <a:t>Справки органа Федерального казначейства</a:t>
                      </a:r>
                    </a:p>
                    <a:p>
                      <a:pPr algn="just"/>
                      <a:endParaRPr lang="ru-RU" sz="1100" b="0" dirty="0">
                        <a:solidFill>
                          <a:schemeClr val="tx1"/>
                        </a:solidFill>
                        <a:latin typeface="+mn-lt"/>
                        <a:cs typeface="Times New Roman" panose="02020603050405020304" pitchFamily="18" charset="0"/>
                      </a:endParaRP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just"/>
                      <a:r>
                        <a:rPr lang="ru-RU" sz="1100" b="0" dirty="0" smtClean="0">
                          <a:solidFill>
                            <a:schemeClr val="tx1"/>
                          </a:solidFill>
                          <a:latin typeface="+mn-lt"/>
                          <a:cs typeface="Times New Roman" panose="02020603050405020304" pitchFamily="18" charset="0"/>
                        </a:rPr>
                        <a:t>Справки органа Федерального казначейства</a:t>
                      </a:r>
                    </a:p>
                    <a:p>
                      <a:pPr marL="0" algn="just"/>
                      <a:endParaRPr lang="ru-RU" sz="1100" b="0" dirty="0" smtClean="0">
                        <a:solidFill>
                          <a:schemeClr val="tx1"/>
                        </a:solidFill>
                        <a:latin typeface="+mn-lt"/>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457200">
                <a:tc rowSpan="2">
                  <a:txBody>
                    <a:bodyPr/>
                    <a:lstStyle/>
                    <a:p>
                      <a:endParaRPr lang="ru-RU" sz="1700" dirty="0">
                        <a:latin typeface="+mn-lt"/>
                      </a:endParaRP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just"/>
                      <a:r>
                        <a:rPr lang="ru-RU" sz="1100" b="1" dirty="0" smtClean="0">
                          <a:solidFill>
                            <a:schemeClr val="tx2">
                              <a:lumMod val="50000"/>
                            </a:schemeClr>
                          </a:solidFill>
                          <a:latin typeface="+mn-lt"/>
                          <a:cs typeface="Times New Roman" panose="02020603050405020304" pitchFamily="18" charset="0"/>
                        </a:rPr>
                        <a:t>Поручения о перечислении на счет</a:t>
                      </a: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449518">
                <a:tc vMerge="1">
                  <a:txBody>
                    <a:bodyPr/>
                    <a:lstStyle/>
                    <a:p>
                      <a:endParaRPr lang="ru-RU" dirty="0"/>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just"/>
                      <a:r>
                        <a:rPr lang="ru-RU" sz="1100" b="1" dirty="0" smtClean="0">
                          <a:solidFill>
                            <a:schemeClr val="tx2">
                              <a:lumMod val="50000"/>
                            </a:schemeClr>
                          </a:solidFill>
                          <a:latin typeface="+mn-lt"/>
                          <a:cs typeface="Times New Roman" panose="02020603050405020304" pitchFamily="18" charset="0"/>
                        </a:rPr>
                        <a:t>Требования получателя платежа</a:t>
                      </a: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bl>
          </a:graphicData>
        </a:graphic>
      </p:graphicFrame>
    </p:spTree>
    <p:extLst>
      <p:ext uri="{BB962C8B-B14F-4D97-AF65-F5344CB8AC3E}">
        <p14:creationId xmlns:p14="http://schemas.microsoft.com/office/powerpoint/2010/main" val="394952662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a:extLst>
              <a:ext uri="{FF2B5EF4-FFF2-40B4-BE49-F238E27FC236}">
                <a16:creationId xmlns="" xmlns:a16="http://schemas.microsoft.com/office/drawing/2014/main" id="{341AB2DE-CECA-49A9-9B95-65EA53230060}"/>
              </a:ext>
            </a:extLst>
          </p:cNvPr>
          <p:cNvSpPr>
            <a:spLocks noGrp="1"/>
          </p:cNvSpPr>
          <p:nvPr>
            <p:ph type="sldNum" sz="quarter" idx="7"/>
          </p:nvPr>
        </p:nvSpPr>
        <p:spPr/>
        <p:txBody>
          <a:bodyPr/>
          <a:lstStyle/>
          <a:p>
            <a:fld id="{B6F15528-21DE-4FAA-801E-634DDDAF4B2B}" type="slidenum">
              <a:rPr lang="ru-RU" smtClean="0"/>
              <a:pPr/>
              <a:t>6</a:t>
            </a:fld>
            <a:endParaRPr lang="ru-RU"/>
          </a:p>
        </p:txBody>
      </p:sp>
      <p:sp>
        <p:nvSpPr>
          <p:cNvPr id="3" name="Заголовок 2">
            <a:extLst>
              <a:ext uri="{FF2B5EF4-FFF2-40B4-BE49-F238E27FC236}">
                <a16:creationId xmlns="" xmlns:a16="http://schemas.microsoft.com/office/drawing/2014/main" id="{97F93A75-AAAF-4A40-898A-1931B53DB8B7}"/>
              </a:ext>
            </a:extLst>
          </p:cNvPr>
          <p:cNvSpPr>
            <a:spLocks noGrp="1"/>
          </p:cNvSpPr>
          <p:nvPr>
            <p:ph type="title"/>
          </p:nvPr>
        </p:nvSpPr>
        <p:spPr>
          <a:xfrm>
            <a:off x="2209800" y="35233"/>
            <a:ext cx="6833498" cy="646331"/>
          </a:xfrm>
        </p:spPr>
        <p:txBody>
          <a:bodyPr/>
          <a:lstStyle/>
          <a:p>
            <a:r>
              <a:rPr lang="ru-RU" sz="1400" dirty="0">
                <a:solidFill>
                  <a:srgbClr val="11437F"/>
                </a:solidFill>
                <a:latin typeface="Arial" panose="020B0604020202020204" pitchFamily="34" charset="0"/>
                <a:cs typeface="Arial" panose="020B0604020202020204" pitchFamily="34" charset="0"/>
              </a:rPr>
              <a:t>Учет поступлений, ошибочно зачисленных на счет другого ТОФК, учет поступлений, зачисленных на единые счета бюджетов минуя счет органа Федерального </a:t>
            </a:r>
            <a:r>
              <a:rPr lang="ru-RU" sz="1400" dirty="0" smtClean="0">
                <a:solidFill>
                  <a:srgbClr val="11437F"/>
                </a:solidFill>
                <a:latin typeface="Arial" panose="020B0604020202020204" pitchFamily="34" charset="0"/>
                <a:cs typeface="Arial" panose="020B0604020202020204" pitchFamily="34" charset="0"/>
              </a:rPr>
              <a:t>казначейства</a:t>
            </a:r>
            <a:endParaRPr lang="ru-RU" sz="1400" dirty="0"/>
          </a:p>
        </p:txBody>
      </p:sp>
      <p:graphicFrame>
        <p:nvGraphicFramePr>
          <p:cNvPr id="4" name="Таблица 3"/>
          <p:cNvGraphicFramePr>
            <a:graphicFrameLocks noGrp="1"/>
          </p:cNvGraphicFramePr>
          <p:nvPr>
            <p:extLst>
              <p:ext uri="{D42A27DB-BD31-4B8C-83A1-F6EECF244321}">
                <p14:modId xmlns:p14="http://schemas.microsoft.com/office/powerpoint/2010/main" val="3441879226"/>
              </p:ext>
            </p:extLst>
          </p:nvPr>
        </p:nvGraphicFramePr>
        <p:xfrm>
          <a:off x="609602" y="1276351"/>
          <a:ext cx="8077199" cy="3048000"/>
        </p:xfrm>
        <a:graphic>
          <a:graphicData uri="http://schemas.openxmlformats.org/drawingml/2006/table">
            <a:tbl>
              <a:tblPr firstRow="1" bandRow="1">
                <a:tableStyleId>{5C22544A-7EE6-4342-B048-85BDC9FD1C3A}</a:tableStyleId>
              </a:tblPr>
              <a:tblGrid>
                <a:gridCol w="4190999"/>
                <a:gridCol w="3886200"/>
              </a:tblGrid>
              <a:tr h="360447">
                <a:tc>
                  <a:txBody>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ru-RU" sz="1400" b="1" i="0" u="none" strike="noStrike" kern="0" cap="none" spc="0" normalizeH="0" baseline="0" noProof="0" dirty="0" smtClean="0">
                          <a:ln>
                            <a:noFill/>
                          </a:ln>
                          <a:solidFill>
                            <a:srgbClr val="1F497D"/>
                          </a:solidFill>
                          <a:effectLst/>
                          <a:uLnTx/>
                          <a:uFillTx/>
                          <a:latin typeface="+mn-lt"/>
                          <a:ea typeface="+mn-ea"/>
                          <a:cs typeface="Times New Roman" panose="02020603050405020304" pitchFamily="18" charset="0"/>
                        </a:rPr>
                        <a:t>Настоящее время</a:t>
                      </a:r>
                      <a:endParaRPr kumimoji="0" lang="ru-RU" sz="1400" b="1" i="0" u="none" strike="noStrike" kern="0" cap="none" spc="0" normalizeH="0" baseline="0" noProof="0" dirty="0">
                        <a:ln>
                          <a:noFill/>
                        </a:ln>
                        <a:solidFill>
                          <a:srgbClr val="1F497D"/>
                        </a:solidFill>
                        <a:effectLst/>
                        <a:uLnTx/>
                        <a:uFillTx/>
                        <a:latin typeface="+mn-lt"/>
                        <a:ea typeface="+mn-ea"/>
                        <a:cs typeface="Times New Roman" panose="02020603050405020304" pitchFamily="18" charset="0"/>
                      </a:endParaRPr>
                    </a:p>
                  </a:txBody>
                  <a:tcPr marL="90000" marT="36000" marB="36000">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ru-RU" sz="1400" dirty="0" smtClean="0">
                          <a:solidFill>
                            <a:schemeClr val="tx2"/>
                          </a:solidFill>
                        </a:rPr>
                        <a:t>Начиная с 1 января 2021 года</a:t>
                      </a:r>
                    </a:p>
                  </a:txBody>
                  <a:tcPr marL="90000" marT="36000" marB="36000">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1406632">
                <a:tc>
                  <a:txBody>
                    <a:bodyPr/>
                    <a:lstStyle/>
                    <a:p>
                      <a:pPr marL="0" marR="0" indent="0" defTabSz="914400" eaLnBrk="1" fontAlgn="auto" latinLnBrk="0" hangingPunct="1">
                        <a:lnSpc>
                          <a:spcPct val="100000"/>
                        </a:lnSpc>
                        <a:spcBef>
                          <a:spcPts val="0"/>
                        </a:spcBef>
                        <a:spcAft>
                          <a:spcPts val="0"/>
                        </a:spcAft>
                        <a:buClrTx/>
                        <a:buSzTx/>
                        <a:buFontTx/>
                        <a:buNone/>
                        <a:tabLst/>
                        <a:defRPr/>
                      </a:pPr>
                      <a:r>
                        <a:rPr lang="ru-RU" sz="1200" b="0" dirty="0" smtClean="0">
                          <a:solidFill>
                            <a:schemeClr val="tx1"/>
                          </a:solidFill>
                          <a:latin typeface="+mn-lt"/>
                          <a:cs typeface="Times New Roman" panose="02020603050405020304" pitchFamily="18" charset="0"/>
                        </a:rPr>
                        <a:t>Реестр платежей, ошибочно зачисленных на счет другого органа Федерального казначейства  </a:t>
                      </a:r>
                    </a:p>
                    <a:p>
                      <a:pPr marL="0" marR="0" indent="0" defTabSz="914400" eaLnBrk="1" fontAlgn="auto" latinLnBrk="0" hangingPunct="1">
                        <a:lnSpc>
                          <a:spcPct val="100000"/>
                        </a:lnSpc>
                        <a:spcBef>
                          <a:spcPts val="0"/>
                        </a:spcBef>
                        <a:spcAft>
                          <a:spcPts val="0"/>
                        </a:spcAft>
                        <a:buClrTx/>
                        <a:buSzTx/>
                        <a:buFontTx/>
                        <a:buNone/>
                        <a:tabLst/>
                        <a:defRPr/>
                      </a:pPr>
                      <a:r>
                        <a:rPr lang="ru-RU" sz="1200" b="0" dirty="0" smtClean="0">
                          <a:solidFill>
                            <a:schemeClr val="tx1"/>
                          </a:solidFill>
                          <a:latin typeface="+mn-lt"/>
                          <a:cs typeface="Times New Roman" panose="02020603050405020304" pitchFamily="18" charset="0"/>
                        </a:rPr>
                        <a:t>(код формы по КФД 0531477)</a:t>
                      </a:r>
                    </a:p>
                    <a:p>
                      <a:endParaRPr lang="ru-RU" sz="1200" b="0" dirty="0">
                        <a:solidFill>
                          <a:schemeClr val="tx1"/>
                        </a:solidFill>
                        <a:latin typeface="+mn-lt"/>
                        <a:cs typeface="Times New Roman" panose="02020603050405020304" pitchFamily="18" charset="0"/>
                      </a:endParaRPr>
                    </a:p>
                  </a:txBody>
                  <a:tcPr marL="145013" marR="145013" marT="72505" marB="72505"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rowSpan="2">
                  <a:txBody>
                    <a:bodyPr/>
                    <a:lstStyle/>
                    <a:p>
                      <a:pPr algn="ctr"/>
                      <a:r>
                        <a:rPr lang="ru-RU" sz="1200" b="1" dirty="0" smtClean="0">
                          <a:solidFill>
                            <a:srgbClr val="003B59"/>
                          </a:solidFill>
                          <a:latin typeface="+mn-lt"/>
                          <a:cs typeface="Times New Roman" panose="02020603050405020304" pitchFamily="18" charset="0"/>
                        </a:rPr>
                        <a:t>Реестр передаваемых (принимаемых) платежей </a:t>
                      </a:r>
                      <a:r>
                        <a:rPr lang="ru-RU" sz="1200" b="0" dirty="0" smtClean="0">
                          <a:solidFill>
                            <a:schemeClr val="tx1"/>
                          </a:solidFill>
                          <a:latin typeface="+mn-lt"/>
                          <a:cs typeface="Times New Roman" panose="02020603050405020304" pitchFamily="18" charset="0"/>
                        </a:rPr>
                        <a:t/>
                      </a:r>
                      <a:br>
                        <a:rPr lang="ru-RU" sz="1200" b="0" dirty="0" smtClean="0">
                          <a:solidFill>
                            <a:schemeClr val="tx1"/>
                          </a:solidFill>
                          <a:latin typeface="+mn-lt"/>
                          <a:cs typeface="Times New Roman" panose="02020603050405020304" pitchFamily="18" charset="0"/>
                        </a:rPr>
                      </a:br>
                      <a:r>
                        <a:rPr lang="ru-RU" sz="1200" b="0" dirty="0" smtClean="0">
                          <a:solidFill>
                            <a:schemeClr val="tx1"/>
                          </a:solidFill>
                          <a:latin typeface="+mn-lt"/>
                          <a:cs typeface="Times New Roman" panose="02020603050405020304" pitchFamily="18" charset="0"/>
                        </a:rPr>
                        <a:t>(код формы по КФД 0531477)</a:t>
                      </a:r>
                    </a:p>
                    <a:p>
                      <a:pPr algn="ctr"/>
                      <a:endParaRPr lang="ru-RU" sz="1200" b="0" dirty="0">
                        <a:solidFill>
                          <a:schemeClr val="tx1"/>
                        </a:solidFill>
                        <a:latin typeface="+mn-lt"/>
                        <a:cs typeface="Times New Roman" panose="02020603050405020304" pitchFamily="18" charset="0"/>
                      </a:endParaRPr>
                    </a:p>
                  </a:txBody>
                  <a:tcPr marL="145013" marR="145013" marT="72505" marB="72505"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1280921">
                <a:tc>
                  <a:txBody>
                    <a:bodyPr/>
                    <a:lstStyle/>
                    <a:p>
                      <a:r>
                        <a:rPr lang="ru-RU" sz="1200" b="0" dirty="0" smtClean="0">
                          <a:solidFill>
                            <a:schemeClr val="tx1"/>
                          </a:solidFill>
                          <a:latin typeface="+mn-lt"/>
                          <a:cs typeface="Times New Roman" panose="02020603050405020304" pitchFamily="18" charset="0"/>
                        </a:rPr>
                        <a:t>Реестр платежей, поступивших в бюджет минуя счет органа Федерального казначейства </a:t>
                      </a:r>
                      <a:br>
                        <a:rPr lang="ru-RU" sz="1200" b="0" dirty="0" smtClean="0">
                          <a:solidFill>
                            <a:schemeClr val="tx1"/>
                          </a:solidFill>
                          <a:latin typeface="+mn-lt"/>
                          <a:cs typeface="Times New Roman" panose="02020603050405020304" pitchFamily="18" charset="0"/>
                        </a:rPr>
                      </a:br>
                      <a:r>
                        <a:rPr lang="ru-RU" sz="1200" b="0" dirty="0" smtClean="0">
                          <a:solidFill>
                            <a:schemeClr val="tx1"/>
                          </a:solidFill>
                          <a:latin typeface="+mn-lt"/>
                          <a:cs typeface="Times New Roman" panose="02020603050405020304" pitchFamily="18" charset="0"/>
                        </a:rPr>
                        <a:t>(код формы по КФД 0531475)</a:t>
                      </a:r>
                    </a:p>
                    <a:p>
                      <a:endParaRPr lang="ru-RU" sz="1200" b="0" dirty="0">
                        <a:solidFill>
                          <a:schemeClr val="tx1"/>
                        </a:solidFill>
                        <a:latin typeface="+mn-lt"/>
                        <a:cs typeface="Times New Roman" panose="02020603050405020304" pitchFamily="18" charset="0"/>
                      </a:endParaRPr>
                    </a:p>
                  </a:txBody>
                  <a:tcPr marL="145013" marR="145013" marT="72505" marB="72505"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pPr algn="ctr"/>
                      <a:endParaRPr lang="ru-RU" sz="800" dirty="0">
                        <a:solidFill>
                          <a:schemeClr val="tx1"/>
                        </a:solidFill>
                        <a:latin typeface="+mj-lt"/>
                        <a:cs typeface="Times New Roman" panose="02020603050405020304" pitchFamily="18" charset="0"/>
                      </a:endParaRPr>
                    </a:p>
                  </a:txBody>
                  <a:tcPr marL="145014" marR="145014" marT="72506" marB="72506"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spTree>
    <p:extLst>
      <p:ext uri="{BB962C8B-B14F-4D97-AF65-F5344CB8AC3E}">
        <p14:creationId xmlns:p14="http://schemas.microsoft.com/office/powerpoint/2010/main" val="288335857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a:extLst>
              <a:ext uri="{FF2B5EF4-FFF2-40B4-BE49-F238E27FC236}">
                <a16:creationId xmlns="" xmlns:a16="http://schemas.microsoft.com/office/drawing/2014/main" id="{341AB2DE-CECA-49A9-9B95-65EA53230060}"/>
              </a:ext>
            </a:extLst>
          </p:cNvPr>
          <p:cNvSpPr>
            <a:spLocks noGrp="1"/>
          </p:cNvSpPr>
          <p:nvPr>
            <p:ph type="sldNum" sz="quarter" idx="7"/>
          </p:nvPr>
        </p:nvSpPr>
        <p:spPr/>
        <p:txBody>
          <a:bodyPr/>
          <a:lstStyle/>
          <a:p>
            <a:fld id="{B6F15528-21DE-4FAA-801E-634DDDAF4B2B}" type="slidenum">
              <a:rPr lang="ru-RU" smtClean="0"/>
              <a:pPr/>
              <a:t>7</a:t>
            </a:fld>
            <a:endParaRPr lang="ru-RU"/>
          </a:p>
        </p:txBody>
      </p:sp>
      <p:sp>
        <p:nvSpPr>
          <p:cNvPr id="3" name="Заголовок 2">
            <a:extLst>
              <a:ext uri="{FF2B5EF4-FFF2-40B4-BE49-F238E27FC236}">
                <a16:creationId xmlns="" xmlns:a16="http://schemas.microsoft.com/office/drawing/2014/main" id="{97F93A75-AAAF-4A40-898A-1931B53DB8B7}"/>
              </a:ext>
            </a:extLst>
          </p:cNvPr>
          <p:cNvSpPr>
            <a:spLocks noGrp="1"/>
          </p:cNvSpPr>
          <p:nvPr>
            <p:ph type="title"/>
          </p:nvPr>
        </p:nvSpPr>
        <p:spPr>
          <a:xfrm>
            <a:off x="4700823" y="35233"/>
            <a:ext cx="4342475" cy="804977"/>
          </a:xfrm>
        </p:spPr>
        <p:txBody>
          <a:bodyPr/>
          <a:lstStyle/>
          <a:p>
            <a:r>
              <a:rPr lang="ru-RU" dirty="0" smtClean="0">
                <a:solidFill>
                  <a:srgbClr val="11437F"/>
                </a:solidFill>
                <a:latin typeface="Arial" panose="020B0604020202020204" pitchFamily="34" charset="0"/>
                <a:cs typeface="Arial" panose="020B0604020202020204" pitchFamily="34" charset="0"/>
              </a:rPr>
              <a:t>Привлечение </a:t>
            </a:r>
            <a:r>
              <a:rPr lang="ru-RU" dirty="0">
                <a:solidFill>
                  <a:srgbClr val="11437F"/>
                </a:solidFill>
                <a:latin typeface="Arial" panose="020B0604020202020204" pitchFamily="34" charset="0"/>
                <a:cs typeface="Arial" panose="020B0604020202020204" pitchFamily="34" charset="0"/>
              </a:rPr>
              <a:t>средств с единых счетов бюджетов</a:t>
            </a:r>
            <a:br>
              <a:rPr lang="ru-RU" dirty="0">
                <a:solidFill>
                  <a:srgbClr val="11437F"/>
                </a:solidFill>
                <a:latin typeface="Arial" panose="020B0604020202020204" pitchFamily="34" charset="0"/>
                <a:cs typeface="Arial" panose="020B0604020202020204" pitchFamily="34" charset="0"/>
              </a:rPr>
            </a:br>
            <a:endParaRPr lang="ru-RU" dirty="0"/>
          </a:p>
        </p:txBody>
      </p:sp>
      <p:graphicFrame>
        <p:nvGraphicFramePr>
          <p:cNvPr id="4" name="Таблица 3"/>
          <p:cNvGraphicFramePr>
            <a:graphicFrameLocks noGrp="1"/>
          </p:cNvGraphicFramePr>
          <p:nvPr>
            <p:extLst>
              <p:ext uri="{D42A27DB-BD31-4B8C-83A1-F6EECF244321}">
                <p14:modId xmlns:p14="http://schemas.microsoft.com/office/powerpoint/2010/main" val="1459964214"/>
              </p:ext>
            </p:extLst>
          </p:nvPr>
        </p:nvGraphicFramePr>
        <p:xfrm>
          <a:off x="457201" y="895351"/>
          <a:ext cx="8382000" cy="3810000"/>
        </p:xfrm>
        <a:graphic>
          <a:graphicData uri="http://schemas.openxmlformats.org/drawingml/2006/table">
            <a:tbl>
              <a:tblPr firstRow="1" bandRow="1">
                <a:tableStyleId>{5C22544A-7EE6-4342-B048-85BDC9FD1C3A}</a:tableStyleId>
              </a:tblPr>
              <a:tblGrid>
                <a:gridCol w="4349150"/>
                <a:gridCol w="4032850"/>
              </a:tblGrid>
              <a:tr h="366900">
                <a:tc>
                  <a:txBody>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ru-RU" sz="1400" b="1" i="0" u="none" strike="noStrike" kern="0" cap="none" spc="0" normalizeH="0" baseline="0" noProof="0" dirty="0" smtClean="0">
                          <a:ln>
                            <a:noFill/>
                          </a:ln>
                          <a:solidFill>
                            <a:srgbClr val="1F497D"/>
                          </a:solidFill>
                          <a:effectLst/>
                          <a:uLnTx/>
                          <a:uFillTx/>
                          <a:latin typeface="+mn-lt"/>
                          <a:ea typeface="+mn-ea"/>
                          <a:cs typeface="Times New Roman" panose="02020603050405020304" pitchFamily="18" charset="0"/>
                        </a:rPr>
                        <a:t>Настоящее время</a:t>
                      </a:r>
                      <a:endParaRPr kumimoji="0" lang="ru-RU" sz="1400" b="1" i="0" u="none" strike="noStrike" kern="0" cap="none" spc="0" normalizeH="0" baseline="0" noProof="0" dirty="0">
                        <a:ln>
                          <a:noFill/>
                        </a:ln>
                        <a:solidFill>
                          <a:srgbClr val="1F497D"/>
                        </a:solidFill>
                        <a:effectLst/>
                        <a:uLnTx/>
                        <a:uFillTx/>
                        <a:latin typeface="+mn-lt"/>
                        <a:ea typeface="+mn-ea"/>
                        <a:cs typeface="Times New Roman" panose="02020603050405020304" pitchFamily="18" charset="0"/>
                      </a:endParaRPr>
                    </a:p>
                  </a:txBody>
                  <a:tcPr marL="90000" marT="36000" marB="36000">
                    <a:lnL w="3175"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ru-RU" sz="1400" dirty="0" smtClean="0">
                          <a:solidFill>
                            <a:schemeClr val="tx2"/>
                          </a:solidFill>
                        </a:rPr>
                        <a:t>Начиная с 1 января 2021 года</a:t>
                      </a:r>
                    </a:p>
                  </a:txBody>
                  <a:tcPr marL="90000" marT="36000" marB="36000">
                    <a:lnL w="12700" cap="flat" cmpd="sng" algn="ctr">
                      <a:solidFill>
                        <a:schemeClr val="tx1"/>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1977446">
                <a:tc>
                  <a:txBody>
                    <a:bodyPr/>
                    <a:lstStyle/>
                    <a:p>
                      <a:r>
                        <a:rPr lang="ru-RU" sz="1100" b="0" dirty="0" smtClean="0">
                          <a:solidFill>
                            <a:schemeClr val="tx1"/>
                          </a:solidFill>
                          <a:latin typeface="+mn-lt"/>
                          <a:cs typeface="Times New Roman" panose="02020603050405020304" pitchFamily="18" charset="0"/>
                        </a:rPr>
                        <a:t>ТОФК формирует в установленном порядке </a:t>
                      </a:r>
                      <a:r>
                        <a:rPr lang="ru-RU" sz="1100" b="1" dirty="0" smtClean="0">
                          <a:solidFill>
                            <a:schemeClr val="accent1">
                              <a:lumMod val="50000"/>
                            </a:schemeClr>
                          </a:solidFill>
                          <a:latin typeface="+mn-lt"/>
                          <a:cs typeface="Times New Roman" panose="02020603050405020304" pitchFamily="18" charset="0"/>
                        </a:rPr>
                        <a:t>консолидированную заявку (консолидированные заявки) </a:t>
                      </a:r>
                      <a:r>
                        <a:rPr lang="ru-RU" sz="1100" b="0" dirty="0" smtClean="0">
                          <a:solidFill>
                            <a:schemeClr val="tx1"/>
                          </a:solidFill>
                          <a:latin typeface="+mn-lt"/>
                          <a:cs typeface="Times New Roman" panose="02020603050405020304" pitchFamily="18" charset="0"/>
                        </a:rPr>
                        <a:t>на перечисление средств с единого счета федерального бюджета и (или) единых счетов бюджетов государственных внебюджетных фондов Российской Федерации, открытых Межрегиональному операционному управлению Федерального казначейства, необходимых для перечисления излишне распределенных сумм поступлений и для возврата (возмещения, зачета, уточнения) на соответствующий счет органа Федерального казначейства</a:t>
                      </a:r>
                      <a:endParaRPr lang="ru-RU" sz="1100" b="0" dirty="0">
                        <a:solidFill>
                          <a:schemeClr val="tx1"/>
                        </a:solidFill>
                        <a:latin typeface="+mn-lt"/>
                        <a:cs typeface="Times New Roman" panose="02020603050405020304" pitchFamily="18" charset="0"/>
                      </a:endParaRPr>
                    </a:p>
                  </a:txBody>
                  <a:tcPr marL="145013" marR="145013" marT="72505" marB="72505" anchor="ctr">
                    <a:lnL w="3175"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rowSpan="2">
                  <a:txBody>
                    <a:bodyPr/>
                    <a:lstStyle/>
                    <a:p>
                      <a:pPr algn="ctr"/>
                      <a:r>
                        <a:rPr lang="ru-RU" sz="1100" dirty="0" smtClean="0">
                          <a:solidFill>
                            <a:schemeClr val="tx1"/>
                          </a:solidFill>
                          <a:latin typeface="+mn-lt"/>
                          <a:cs typeface="Times New Roman" panose="02020603050405020304" pitchFamily="18" charset="0"/>
                        </a:rPr>
                        <a:t>ТОФК составляет </a:t>
                      </a:r>
                      <a:r>
                        <a:rPr lang="ru-RU" sz="1100" b="1" dirty="0" smtClean="0">
                          <a:solidFill>
                            <a:schemeClr val="accent1">
                              <a:lumMod val="50000"/>
                            </a:schemeClr>
                          </a:solidFill>
                          <a:latin typeface="+mn-lt"/>
                          <a:cs typeface="Times New Roman" panose="02020603050405020304" pitchFamily="18" charset="0"/>
                        </a:rPr>
                        <a:t>Требования получателя платежа </a:t>
                      </a:r>
                      <a:r>
                        <a:rPr lang="ru-RU" sz="1100" dirty="0" smtClean="0">
                          <a:solidFill>
                            <a:schemeClr val="tx1"/>
                          </a:solidFill>
                          <a:latin typeface="+mn-lt"/>
                          <a:cs typeface="Times New Roman" panose="02020603050405020304" pitchFamily="18" charset="0"/>
                        </a:rPr>
                        <a:t>на перечисление средств с единых счетов бюджетов, необходимых для перечисления излишне распределенных сумм поступлений, осуществления возврата (возмещения, зачета, уточнения) излишне уплаченных (взысканных) сумм налогов, сборов и иных платежей, а также сумм процентов за несвоевременное осуществление такого возврата и процентов, начисленных на излишне взысканные суммы, на соответствующий счет органа Федерального казначейства</a:t>
                      </a:r>
                    </a:p>
                    <a:p>
                      <a:pPr algn="ctr"/>
                      <a:endParaRPr lang="ru-RU" sz="1100" dirty="0">
                        <a:solidFill>
                          <a:schemeClr val="tx1"/>
                        </a:solidFill>
                        <a:latin typeface="+mn-lt"/>
                        <a:cs typeface="Times New Roman" panose="02020603050405020304" pitchFamily="18" charset="0"/>
                      </a:endParaRPr>
                    </a:p>
                  </a:txBody>
                  <a:tcPr marL="145013" marR="145013" marT="72505" marB="72505" anchor="ctr">
                    <a:lnL w="12700" cap="flat" cmpd="sng" algn="ctr">
                      <a:solidFill>
                        <a:schemeClr val="tx1"/>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1465654">
                <a:tc>
                  <a:txBody>
                    <a:bodyPr/>
                    <a:lstStyle/>
                    <a:p>
                      <a:r>
                        <a:rPr lang="ru-RU" sz="1100" b="0" dirty="0" smtClean="0">
                          <a:solidFill>
                            <a:schemeClr val="tx1"/>
                          </a:solidFill>
                          <a:latin typeface="+mn-lt"/>
                          <a:cs typeface="Times New Roman" panose="02020603050405020304" pitchFamily="18" charset="0"/>
                        </a:rPr>
                        <a:t>ТОФК оформляет для отправки в банк </a:t>
                      </a:r>
                      <a:r>
                        <a:rPr lang="ru-RU" sz="1100" b="1" dirty="0" smtClean="0">
                          <a:solidFill>
                            <a:schemeClr val="accent1">
                              <a:lumMod val="50000"/>
                            </a:schemeClr>
                          </a:solidFill>
                          <a:latin typeface="+mn-lt"/>
                          <a:cs typeface="Times New Roman" panose="02020603050405020304" pitchFamily="18" charset="0"/>
                        </a:rPr>
                        <a:t>расчетные документы </a:t>
                      </a:r>
                      <a:r>
                        <a:rPr lang="ru-RU" sz="1100" b="0" dirty="0" smtClean="0">
                          <a:solidFill>
                            <a:schemeClr val="tx1"/>
                          </a:solidFill>
                          <a:latin typeface="+mn-lt"/>
                          <a:cs typeface="Times New Roman" panose="02020603050405020304" pitchFamily="18" charset="0"/>
                        </a:rPr>
                        <a:t>на перечисление средств, необходимых для перечисления излишне распределенных сумм поступлений и для возврата (возмещения, зачета, уточнения), с единых счетов соответствующих бюджетов</a:t>
                      </a:r>
                      <a:endParaRPr lang="ru-RU" sz="1100" b="0" dirty="0">
                        <a:solidFill>
                          <a:schemeClr val="tx1"/>
                        </a:solidFill>
                        <a:latin typeface="+mn-lt"/>
                        <a:cs typeface="Times New Roman" panose="02020603050405020304" pitchFamily="18" charset="0"/>
                      </a:endParaRPr>
                    </a:p>
                  </a:txBody>
                  <a:tcPr marL="145013" marR="145013" marT="72505" marB="72505" anchor="ctr">
                    <a:lnL w="3175"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pPr algn="ctr"/>
                      <a:endParaRPr lang="ru-RU" sz="800" dirty="0">
                        <a:solidFill>
                          <a:schemeClr val="tx1"/>
                        </a:solidFill>
                        <a:latin typeface="+mj-lt"/>
                        <a:cs typeface="Times New Roman" panose="02020603050405020304" pitchFamily="18" charset="0"/>
                      </a:endParaRPr>
                    </a:p>
                  </a:txBody>
                  <a:tcPr marL="145014" marR="145014" marT="72506" marB="72506" anchor="ctr">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spTree>
    <p:extLst>
      <p:ext uri="{BB962C8B-B14F-4D97-AF65-F5344CB8AC3E}">
        <p14:creationId xmlns:p14="http://schemas.microsoft.com/office/powerpoint/2010/main" val="269420731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a:extLst>
              <a:ext uri="{FF2B5EF4-FFF2-40B4-BE49-F238E27FC236}">
                <a16:creationId xmlns="" xmlns:a16="http://schemas.microsoft.com/office/drawing/2014/main" id="{ABA954BF-4777-45D6-BFB4-45F2F39C7C9E}"/>
              </a:ext>
            </a:extLst>
          </p:cNvPr>
          <p:cNvSpPr>
            <a:spLocks noGrp="1"/>
          </p:cNvSpPr>
          <p:nvPr>
            <p:ph type="sldNum" sz="quarter" idx="7"/>
          </p:nvPr>
        </p:nvSpPr>
        <p:spPr/>
        <p:txBody>
          <a:bodyPr/>
          <a:lstStyle/>
          <a:p>
            <a:fld id="{B6F15528-21DE-4FAA-801E-634DDDAF4B2B}" type="slidenum">
              <a:rPr lang="ru-RU" smtClean="0"/>
              <a:pPr/>
              <a:t>8</a:t>
            </a:fld>
            <a:endParaRPr lang="ru-RU"/>
          </a:p>
        </p:txBody>
      </p:sp>
      <p:sp>
        <p:nvSpPr>
          <p:cNvPr id="3" name="Заголовок 2">
            <a:extLst>
              <a:ext uri="{FF2B5EF4-FFF2-40B4-BE49-F238E27FC236}">
                <a16:creationId xmlns="" xmlns:a16="http://schemas.microsoft.com/office/drawing/2014/main" id="{3F4BD687-0976-4A43-A840-8970534F5534}"/>
              </a:ext>
            </a:extLst>
          </p:cNvPr>
          <p:cNvSpPr>
            <a:spLocks noGrp="1"/>
          </p:cNvSpPr>
          <p:nvPr>
            <p:ph type="title"/>
          </p:nvPr>
        </p:nvSpPr>
        <p:spPr>
          <a:xfrm>
            <a:off x="4700823" y="35233"/>
            <a:ext cx="4342475" cy="804977"/>
          </a:xfrm>
        </p:spPr>
        <p:txBody>
          <a:bodyPr/>
          <a:lstStyle/>
          <a:p>
            <a:r>
              <a:rPr lang="ru-RU" dirty="0" smtClean="0">
                <a:solidFill>
                  <a:srgbClr val="11437F"/>
                </a:solidFill>
                <a:cs typeface="Arial" panose="020B0604020202020204" pitchFamily="34" charset="0"/>
              </a:rPr>
              <a:t>Учет </a:t>
            </a:r>
            <a:r>
              <a:rPr lang="ru-RU" dirty="0" err="1">
                <a:solidFill>
                  <a:srgbClr val="11437F"/>
                </a:solidFill>
                <a:cs typeface="Arial" panose="020B0604020202020204" pitchFamily="34" charset="0"/>
              </a:rPr>
              <a:t>внутриказначейских</a:t>
            </a:r>
            <a:r>
              <a:rPr lang="ru-RU" dirty="0">
                <a:solidFill>
                  <a:srgbClr val="11437F"/>
                </a:solidFill>
                <a:cs typeface="Arial" panose="020B0604020202020204" pitchFamily="34" charset="0"/>
              </a:rPr>
              <a:t> операций и возвратов</a:t>
            </a:r>
            <a:br>
              <a:rPr lang="ru-RU" dirty="0">
                <a:solidFill>
                  <a:srgbClr val="11437F"/>
                </a:solidFill>
                <a:cs typeface="Arial" panose="020B0604020202020204" pitchFamily="34" charset="0"/>
              </a:rPr>
            </a:br>
            <a:endParaRPr lang="ru-RU" dirty="0"/>
          </a:p>
        </p:txBody>
      </p:sp>
      <p:graphicFrame>
        <p:nvGraphicFramePr>
          <p:cNvPr id="4" name="Диаграмма 3">
            <a:extLst>
              <a:ext uri="{FF2B5EF4-FFF2-40B4-BE49-F238E27FC236}">
                <a16:creationId xmlns="" xmlns:a16="http://schemas.microsoft.com/office/drawing/2014/main" id="{570DC79E-45AF-4512-9BF2-1AD1E62BABA1}"/>
              </a:ext>
            </a:extLst>
          </p:cNvPr>
          <p:cNvGraphicFramePr/>
          <p:nvPr>
            <p:extLst>
              <p:ext uri="{D42A27DB-BD31-4B8C-83A1-F6EECF244321}">
                <p14:modId xmlns:p14="http://schemas.microsoft.com/office/powerpoint/2010/main" val="1710195499"/>
              </p:ext>
            </p:extLst>
          </p:nvPr>
        </p:nvGraphicFramePr>
        <p:xfrm>
          <a:off x="457202" y="895350"/>
          <a:ext cx="5010172" cy="3811088"/>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6" name="Таблица 5"/>
          <p:cNvGraphicFramePr>
            <a:graphicFrameLocks noGrp="1"/>
          </p:cNvGraphicFramePr>
          <p:nvPr>
            <p:extLst>
              <p:ext uri="{D42A27DB-BD31-4B8C-83A1-F6EECF244321}">
                <p14:modId xmlns:p14="http://schemas.microsoft.com/office/powerpoint/2010/main" val="686376916"/>
              </p:ext>
            </p:extLst>
          </p:nvPr>
        </p:nvGraphicFramePr>
        <p:xfrm>
          <a:off x="457200" y="901702"/>
          <a:ext cx="8229600" cy="3737293"/>
        </p:xfrm>
        <a:graphic>
          <a:graphicData uri="http://schemas.openxmlformats.org/drawingml/2006/table">
            <a:tbl>
              <a:tblPr firstRow="1" bandRow="1">
                <a:tableStyleId>{5C22544A-7EE6-4342-B048-85BDC9FD1C3A}</a:tableStyleId>
              </a:tblPr>
              <a:tblGrid>
                <a:gridCol w="4139565"/>
                <a:gridCol w="4090035"/>
              </a:tblGrid>
              <a:tr h="450850">
                <a:tc>
                  <a:txBody>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ru-RU" sz="1400" b="1" i="0" u="none" strike="noStrike" kern="0" cap="none" spc="0" normalizeH="0" baseline="0" noProof="0" dirty="0" smtClean="0">
                          <a:ln>
                            <a:noFill/>
                          </a:ln>
                          <a:solidFill>
                            <a:srgbClr val="1F497D"/>
                          </a:solidFill>
                          <a:effectLst/>
                          <a:uLnTx/>
                          <a:uFillTx/>
                          <a:latin typeface="+mn-lt"/>
                          <a:ea typeface="+mn-ea"/>
                          <a:cs typeface="Times New Roman" panose="02020603050405020304" pitchFamily="18" charset="0"/>
                        </a:rPr>
                        <a:t>Настоящее время</a:t>
                      </a:r>
                      <a:endParaRPr kumimoji="0" lang="ru-RU" sz="1400" b="1" i="0" u="none" strike="noStrike" kern="0" cap="none" spc="0" normalizeH="0" baseline="0" noProof="0" dirty="0">
                        <a:ln>
                          <a:noFill/>
                        </a:ln>
                        <a:solidFill>
                          <a:srgbClr val="1F497D"/>
                        </a:solidFill>
                        <a:effectLst/>
                        <a:uLnTx/>
                        <a:uFillTx/>
                        <a:latin typeface="+mn-lt"/>
                        <a:ea typeface="+mn-ea"/>
                        <a:cs typeface="Times New Roman" panose="02020603050405020304" pitchFamily="18" charset="0"/>
                      </a:endParaRPr>
                    </a:p>
                  </a:txBody>
                  <a:tcPr marL="90000" marT="36000" marB="36000">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ru-RU" sz="1400" dirty="0" smtClean="0">
                          <a:solidFill>
                            <a:schemeClr val="tx2"/>
                          </a:solidFill>
                        </a:rPr>
                        <a:t>Начиная с 1 января 2021 года</a:t>
                      </a:r>
                    </a:p>
                  </a:txBody>
                  <a:tcPr marL="90000" marT="36000" marB="36000">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1613352">
                <a:tc>
                  <a:txBody>
                    <a:bodyPr/>
                    <a:lstStyle/>
                    <a:p>
                      <a:pPr algn="just"/>
                      <a:endParaRPr lang="ru-RU" sz="1100" b="0" dirty="0" smtClean="0">
                        <a:solidFill>
                          <a:schemeClr val="tx1"/>
                        </a:solidFill>
                        <a:latin typeface="+mn-lt"/>
                        <a:cs typeface="Times New Roman" panose="02020603050405020304" pitchFamily="18" charset="0"/>
                      </a:endParaRPr>
                    </a:p>
                    <a:p>
                      <a:pPr algn="just"/>
                      <a:r>
                        <a:rPr lang="ru-RU" sz="1100" b="0" dirty="0" smtClean="0">
                          <a:solidFill>
                            <a:schemeClr val="tx1"/>
                          </a:solidFill>
                          <a:latin typeface="+mn-lt"/>
                          <a:cs typeface="Times New Roman" panose="02020603050405020304" pitchFamily="18" charset="0"/>
                        </a:rPr>
                        <a:t>Уведомления о поступлениях в иностранной валюте, Уведомления об уточнении вида и принадлежности платежа, Справки органа Федерального казначейства, документы на перечисление (взыскание) из бюджетов орган регистрируются в </a:t>
                      </a:r>
                      <a:r>
                        <a:rPr lang="ru-RU" sz="1100" b="1" dirty="0" smtClean="0">
                          <a:solidFill>
                            <a:schemeClr val="accent1">
                              <a:lumMod val="50000"/>
                            </a:schemeClr>
                          </a:solidFill>
                          <a:latin typeface="+mn-lt"/>
                          <a:cs typeface="Times New Roman" panose="02020603050405020304" pitchFamily="18" charset="0"/>
                        </a:rPr>
                        <a:t>Журнале</a:t>
                      </a:r>
                      <a:r>
                        <a:rPr lang="ru-RU" sz="1100" b="1" dirty="0" smtClean="0">
                          <a:solidFill>
                            <a:schemeClr val="tx2"/>
                          </a:solidFill>
                          <a:latin typeface="+mn-lt"/>
                          <a:cs typeface="Times New Roman" panose="02020603050405020304" pitchFamily="18" charset="0"/>
                        </a:rPr>
                        <a:t> </a:t>
                      </a:r>
                      <a:r>
                        <a:rPr lang="ru-RU" sz="1100" b="1" dirty="0" smtClean="0">
                          <a:solidFill>
                            <a:schemeClr val="accent1">
                              <a:lumMod val="50000"/>
                            </a:schemeClr>
                          </a:solidFill>
                          <a:latin typeface="+mn-lt"/>
                          <a:cs typeface="Times New Roman" panose="02020603050405020304" pitchFamily="18" charset="0"/>
                        </a:rPr>
                        <a:t>регистрации</a:t>
                      </a:r>
                      <a:r>
                        <a:rPr lang="ru-RU" sz="1100" b="1" dirty="0" smtClean="0">
                          <a:solidFill>
                            <a:schemeClr val="tx2"/>
                          </a:solidFill>
                          <a:latin typeface="+mn-lt"/>
                          <a:cs typeface="Times New Roman" panose="02020603050405020304" pitchFamily="18" charset="0"/>
                        </a:rPr>
                        <a:t> </a:t>
                      </a:r>
                      <a:r>
                        <a:rPr lang="ru-RU" sz="1100" b="1" dirty="0" err="1" smtClean="0">
                          <a:solidFill>
                            <a:schemeClr val="accent1">
                              <a:lumMod val="50000"/>
                            </a:schemeClr>
                          </a:solidFill>
                          <a:latin typeface="+mn-lt"/>
                          <a:cs typeface="Times New Roman" panose="02020603050405020304" pitchFamily="18" charset="0"/>
                        </a:rPr>
                        <a:t>внебанковских</a:t>
                      </a:r>
                      <a:r>
                        <a:rPr lang="ru-RU" sz="1100" b="1" dirty="0" smtClean="0">
                          <a:solidFill>
                            <a:schemeClr val="accent1">
                              <a:lumMod val="50000"/>
                            </a:schemeClr>
                          </a:solidFill>
                          <a:latin typeface="+mn-lt"/>
                          <a:cs typeface="Times New Roman" panose="02020603050405020304" pitchFamily="18" charset="0"/>
                        </a:rPr>
                        <a:t> операций</a:t>
                      </a:r>
                      <a:r>
                        <a:rPr lang="ru-RU" sz="1100" b="1" dirty="0" smtClean="0">
                          <a:solidFill>
                            <a:schemeClr val="tx2">
                              <a:lumMod val="50000"/>
                            </a:schemeClr>
                          </a:solidFill>
                          <a:latin typeface="+mn-lt"/>
                          <a:cs typeface="Times New Roman" panose="02020603050405020304" pitchFamily="18" charset="0"/>
                        </a:rPr>
                        <a:t> </a:t>
                      </a:r>
                      <a:r>
                        <a:rPr lang="ru-RU" sz="1100" b="0" dirty="0" smtClean="0">
                          <a:solidFill>
                            <a:schemeClr val="tx1"/>
                          </a:solidFill>
                          <a:latin typeface="+mn-lt"/>
                          <a:cs typeface="Times New Roman" panose="02020603050405020304" pitchFamily="18" charset="0"/>
                        </a:rPr>
                        <a:t>(код по КФД 0531459) Операции по их исполнению отражаются в </a:t>
                      </a:r>
                      <a:r>
                        <a:rPr lang="ru-RU" sz="1100" b="1" dirty="0" smtClean="0">
                          <a:solidFill>
                            <a:schemeClr val="accent1">
                              <a:lumMod val="50000"/>
                            </a:schemeClr>
                          </a:solidFill>
                          <a:latin typeface="+mn-lt"/>
                          <a:cs typeface="Times New Roman" panose="02020603050405020304" pitchFamily="18" charset="0"/>
                        </a:rPr>
                        <a:t>Ведомости </a:t>
                      </a:r>
                      <a:r>
                        <a:rPr lang="ru-RU" sz="1100" b="1" dirty="0" err="1" smtClean="0">
                          <a:solidFill>
                            <a:schemeClr val="accent1">
                              <a:lumMod val="50000"/>
                            </a:schemeClr>
                          </a:solidFill>
                          <a:latin typeface="+mn-lt"/>
                          <a:cs typeface="Times New Roman" panose="02020603050405020304" pitchFamily="18" charset="0"/>
                        </a:rPr>
                        <a:t>внебанковских</a:t>
                      </a:r>
                      <a:r>
                        <a:rPr lang="ru-RU" sz="1100" b="1" dirty="0" smtClean="0">
                          <a:solidFill>
                            <a:schemeClr val="accent1">
                              <a:lumMod val="50000"/>
                            </a:schemeClr>
                          </a:solidFill>
                          <a:latin typeface="+mn-lt"/>
                          <a:cs typeface="Times New Roman" panose="02020603050405020304" pitchFamily="18" charset="0"/>
                        </a:rPr>
                        <a:t> операций </a:t>
                      </a:r>
                      <a:r>
                        <a:rPr lang="ru-RU" sz="1100" b="0" dirty="0" smtClean="0">
                          <a:solidFill>
                            <a:schemeClr val="tx1"/>
                          </a:solidFill>
                          <a:latin typeface="+mn-lt"/>
                          <a:cs typeface="Times New Roman" panose="02020603050405020304" pitchFamily="18" charset="0"/>
                        </a:rPr>
                        <a:t>(код формы по КФД 0531461)</a:t>
                      </a:r>
                    </a:p>
                    <a:p>
                      <a:pPr algn="just"/>
                      <a:endParaRPr lang="ru-RU" sz="1100" b="0" dirty="0" smtClean="0">
                        <a:solidFill>
                          <a:schemeClr val="tx1"/>
                        </a:solidFill>
                        <a:latin typeface="+mn-lt"/>
                        <a:cs typeface="Times New Roman" panose="02020603050405020304" pitchFamily="18" charset="0"/>
                      </a:endParaRP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just"/>
                      <a:endParaRPr lang="ru-RU" sz="1100" b="0" dirty="0" smtClean="0">
                        <a:solidFill>
                          <a:schemeClr val="tx1"/>
                        </a:solidFill>
                        <a:latin typeface="+mn-lt"/>
                        <a:cs typeface="Times New Roman" panose="02020603050405020304" pitchFamily="18" charset="0"/>
                      </a:endParaRPr>
                    </a:p>
                    <a:p>
                      <a:pPr algn="just"/>
                      <a:r>
                        <a:rPr lang="ru-RU" sz="1100" b="0" dirty="0" smtClean="0">
                          <a:solidFill>
                            <a:schemeClr val="tx1"/>
                          </a:solidFill>
                          <a:latin typeface="+mn-lt"/>
                          <a:cs typeface="Times New Roman" panose="02020603050405020304" pitchFamily="18" charset="0"/>
                        </a:rPr>
                        <a:t>Уведомления о поступлениях в иностранной валюте, Уведомления об уточнении вида и принадлежности платежа, Справки органа Федерального казначейства, документы на перечисление (взыскание) из бюджетов, а </a:t>
                      </a:r>
                      <a:r>
                        <a:rPr lang="ru-RU" sz="1100" b="1" dirty="0" smtClean="0">
                          <a:solidFill>
                            <a:schemeClr val="accent1">
                              <a:lumMod val="50000"/>
                            </a:schemeClr>
                          </a:solidFill>
                          <a:latin typeface="+mn-lt"/>
                          <a:cs typeface="Times New Roman" panose="02020603050405020304" pitchFamily="18" charset="0"/>
                        </a:rPr>
                        <a:t>также операций по их исполнению </a:t>
                      </a:r>
                      <a:r>
                        <a:rPr lang="ru-RU" sz="1100" b="0" dirty="0" smtClean="0">
                          <a:solidFill>
                            <a:schemeClr val="tx1"/>
                          </a:solidFill>
                          <a:latin typeface="+mn-lt"/>
                          <a:cs typeface="Times New Roman" panose="02020603050405020304" pitchFamily="18" charset="0"/>
                        </a:rPr>
                        <a:t>отражаются в </a:t>
                      </a:r>
                      <a:r>
                        <a:rPr lang="ru-RU" sz="1100" b="1" dirty="0" smtClean="0">
                          <a:solidFill>
                            <a:schemeClr val="accent1">
                              <a:lumMod val="50000"/>
                            </a:schemeClr>
                          </a:solidFill>
                          <a:latin typeface="+mn-lt"/>
                          <a:cs typeface="Times New Roman" panose="02020603050405020304" pitchFamily="18" charset="0"/>
                        </a:rPr>
                        <a:t>Ведомости</a:t>
                      </a:r>
                      <a:r>
                        <a:rPr lang="ru-RU" sz="1100" b="1" dirty="0" smtClean="0">
                          <a:solidFill>
                            <a:schemeClr val="tx2"/>
                          </a:solidFill>
                          <a:latin typeface="+mn-lt"/>
                          <a:cs typeface="Times New Roman" panose="02020603050405020304" pitchFamily="18" charset="0"/>
                        </a:rPr>
                        <a:t> </a:t>
                      </a:r>
                      <a:r>
                        <a:rPr lang="ru-RU" sz="1100" b="1" dirty="0" smtClean="0">
                          <a:solidFill>
                            <a:schemeClr val="accent1">
                              <a:lumMod val="50000"/>
                            </a:schemeClr>
                          </a:solidFill>
                          <a:latin typeface="+mn-lt"/>
                          <a:cs typeface="Times New Roman" panose="02020603050405020304" pitchFamily="18" charset="0"/>
                        </a:rPr>
                        <a:t>учета</a:t>
                      </a:r>
                      <a:r>
                        <a:rPr lang="ru-RU" sz="1100" b="1" dirty="0" smtClean="0">
                          <a:solidFill>
                            <a:schemeClr val="tx2"/>
                          </a:solidFill>
                          <a:latin typeface="+mn-lt"/>
                          <a:cs typeface="Times New Roman" panose="02020603050405020304" pitchFamily="18" charset="0"/>
                        </a:rPr>
                        <a:t> </a:t>
                      </a:r>
                      <a:r>
                        <a:rPr lang="ru-RU" sz="1100" b="1" dirty="0" err="1" smtClean="0">
                          <a:solidFill>
                            <a:schemeClr val="accent1">
                              <a:lumMod val="50000"/>
                            </a:schemeClr>
                          </a:solidFill>
                          <a:latin typeface="+mn-lt"/>
                          <a:cs typeface="Times New Roman" panose="02020603050405020304" pitchFamily="18" charset="0"/>
                        </a:rPr>
                        <a:t>внутриказначейских</a:t>
                      </a:r>
                      <a:r>
                        <a:rPr lang="ru-RU" sz="1100" b="1" dirty="0" smtClean="0">
                          <a:solidFill>
                            <a:schemeClr val="accent1">
                              <a:lumMod val="50000"/>
                            </a:schemeClr>
                          </a:solidFill>
                          <a:latin typeface="+mn-lt"/>
                          <a:cs typeface="Times New Roman" panose="02020603050405020304" pitchFamily="18" charset="0"/>
                        </a:rPr>
                        <a:t> операций</a:t>
                      </a:r>
                      <a:r>
                        <a:rPr lang="ru-RU" sz="1100" b="1" dirty="0" smtClean="0">
                          <a:solidFill>
                            <a:schemeClr val="tx2"/>
                          </a:solidFill>
                          <a:latin typeface="+mn-lt"/>
                          <a:cs typeface="Times New Roman" panose="02020603050405020304" pitchFamily="18" charset="0"/>
                        </a:rPr>
                        <a:t> </a:t>
                      </a:r>
                      <a:br>
                        <a:rPr lang="ru-RU" sz="1100" b="1" dirty="0" smtClean="0">
                          <a:solidFill>
                            <a:schemeClr val="tx2"/>
                          </a:solidFill>
                          <a:latin typeface="+mn-lt"/>
                          <a:cs typeface="Times New Roman" panose="02020603050405020304" pitchFamily="18" charset="0"/>
                        </a:rPr>
                      </a:br>
                      <a:r>
                        <a:rPr lang="ru-RU" sz="1100" b="0" dirty="0" smtClean="0">
                          <a:solidFill>
                            <a:schemeClr val="tx1"/>
                          </a:solidFill>
                          <a:latin typeface="+mn-lt"/>
                          <a:cs typeface="Times New Roman" panose="02020603050405020304" pitchFamily="18" charset="0"/>
                        </a:rPr>
                        <a:t>(код формы по КФД 0531459)</a:t>
                      </a:r>
                      <a:endParaRPr lang="ru-RU" sz="1100" b="0" dirty="0">
                        <a:solidFill>
                          <a:schemeClr val="tx1"/>
                        </a:solidFill>
                        <a:latin typeface="+mn-lt"/>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1518603">
                <a:tc>
                  <a:txBody>
                    <a:bodyPr/>
                    <a:lstStyle/>
                    <a:p>
                      <a:pPr marL="0" marR="0" indent="0" algn="just" defTabSz="914400" eaLnBrk="1" fontAlgn="auto" latinLnBrk="0" hangingPunct="1">
                        <a:lnSpc>
                          <a:spcPct val="100000"/>
                        </a:lnSpc>
                        <a:spcBef>
                          <a:spcPts val="0"/>
                        </a:spcBef>
                        <a:spcAft>
                          <a:spcPts val="0"/>
                        </a:spcAft>
                        <a:buClrTx/>
                        <a:buSzTx/>
                        <a:buFontTx/>
                        <a:buNone/>
                        <a:tabLst/>
                        <a:defRPr/>
                      </a:pPr>
                      <a:endParaRPr lang="ru-RU" sz="1100" b="0" dirty="0" smtClean="0">
                        <a:solidFill>
                          <a:schemeClr val="tx1"/>
                        </a:solidFill>
                        <a:latin typeface="+mn-lt"/>
                        <a:cs typeface="Times New Roman" panose="02020603050405020304" pitchFamily="18" charset="0"/>
                      </a:endParaRPr>
                    </a:p>
                    <a:p>
                      <a:pPr marL="0" marR="0" indent="0" algn="just" defTabSz="914400" eaLnBrk="1" fontAlgn="auto" latinLnBrk="0" hangingPunct="1">
                        <a:lnSpc>
                          <a:spcPct val="100000"/>
                        </a:lnSpc>
                        <a:spcBef>
                          <a:spcPts val="0"/>
                        </a:spcBef>
                        <a:spcAft>
                          <a:spcPts val="0"/>
                        </a:spcAft>
                        <a:buClrTx/>
                        <a:buSzTx/>
                        <a:buFontTx/>
                        <a:buNone/>
                        <a:tabLst/>
                        <a:defRPr/>
                      </a:pPr>
                      <a:r>
                        <a:rPr lang="ru-RU" sz="1100" b="0" dirty="0" smtClean="0">
                          <a:solidFill>
                            <a:schemeClr val="tx1"/>
                          </a:solidFill>
                          <a:latin typeface="+mn-lt"/>
                          <a:cs typeface="Times New Roman" panose="02020603050405020304" pitchFamily="18" charset="0"/>
                        </a:rPr>
                        <a:t>Заявки на возврат, Уведомления о межрегиональном зачете регистрируются в </a:t>
                      </a:r>
                      <a:r>
                        <a:rPr lang="ru-RU" sz="1100" b="1" dirty="0" smtClean="0">
                          <a:solidFill>
                            <a:schemeClr val="accent1">
                              <a:lumMod val="50000"/>
                            </a:schemeClr>
                          </a:solidFill>
                          <a:latin typeface="+mn-lt"/>
                          <a:cs typeface="Times New Roman" panose="02020603050405020304" pitchFamily="18" charset="0"/>
                        </a:rPr>
                        <a:t>Журнале</a:t>
                      </a:r>
                      <a:r>
                        <a:rPr lang="ru-RU" sz="1100" b="1" dirty="0" smtClean="0">
                          <a:solidFill>
                            <a:schemeClr val="tx2"/>
                          </a:solidFill>
                          <a:latin typeface="+mn-lt"/>
                          <a:cs typeface="Times New Roman" panose="02020603050405020304" pitchFamily="18" charset="0"/>
                        </a:rPr>
                        <a:t> </a:t>
                      </a:r>
                      <a:r>
                        <a:rPr lang="ru-RU" sz="1100" b="1" dirty="0" smtClean="0">
                          <a:solidFill>
                            <a:schemeClr val="accent1">
                              <a:lumMod val="50000"/>
                            </a:schemeClr>
                          </a:solidFill>
                          <a:latin typeface="+mn-lt"/>
                          <a:cs typeface="Times New Roman" panose="02020603050405020304" pitchFamily="18" charset="0"/>
                        </a:rPr>
                        <a:t>регистрации</a:t>
                      </a:r>
                      <a:r>
                        <a:rPr lang="ru-RU" sz="1100" b="1" dirty="0" smtClean="0">
                          <a:solidFill>
                            <a:schemeClr val="tx2"/>
                          </a:solidFill>
                          <a:latin typeface="+mn-lt"/>
                          <a:cs typeface="Times New Roman" panose="02020603050405020304" pitchFamily="18" charset="0"/>
                        </a:rPr>
                        <a:t> </a:t>
                      </a:r>
                      <a:r>
                        <a:rPr lang="ru-RU" sz="1100" b="1" dirty="0" smtClean="0">
                          <a:solidFill>
                            <a:schemeClr val="accent1">
                              <a:lumMod val="50000"/>
                            </a:schemeClr>
                          </a:solidFill>
                          <a:latin typeface="+mn-lt"/>
                          <a:cs typeface="Times New Roman" panose="02020603050405020304" pitchFamily="18" charset="0"/>
                        </a:rPr>
                        <a:t>возвратов</a:t>
                      </a:r>
                      <a:r>
                        <a:rPr lang="ru-RU" sz="1100" b="1" dirty="0" smtClean="0">
                          <a:solidFill>
                            <a:schemeClr val="tx2"/>
                          </a:solidFill>
                          <a:latin typeface="+mn-lt"/>
                          <a:cs typeface="Times New Roman" panose="02020603050405020304" pitchFamily="18" charset="0"/>
                        </a:rPr>
                        <a:t> (</a:t>
                      </a:r>
                      <a:r>
                        <a:rPr lang="ru-RU" sz="1100" b="1" dirty="0" smtClean="0">
                          <a:solidFill>
                            <a:schemeClr val="accent1">
                              <a:lumMod val="50000"/>
                            </a:schemeClr>
                          </a:solidFill>
                          <a:latin typeface="+mn-lt"/>
                          <a:cs typeface="Times New Roman" panose="02020603050405020304" pitchFamily="18" charset="0"/>
                        </a:rPr>
                        <a:t>перечислений</a:t>
                      </a:r>
                      <a:r>
                        <a:rPr lang="ru-RU" sz="1100" b="1" dirty="0" smtClean="0">
                          <a:solidFill>
                            <a:schemeClr val="tx2"/>
                          </a:solidFill>
                          <a:latin typeface="+mn-lt"/>
                          <a:cs typeface="Times New Roman" panose="02020603050405020304" pitchFamily="18" charset="0"/>
                        </a:rPr>
                        <a:t>). </a:t>
                      </a:r>
                      <a:r>
                        <a:rPr lang="ru-RU" sz="1100" b="0" dirty="0" smtClean="0">
                          <a:solidFill>
                            <a:schemeClr val="tx1"/>
                          </a:solidFill>
                          <a:latin typeface="+mn-lt"/>
                          <a:cs typeface="Times New Roman" panose="02020603050405020304" pitchFamily="18" charset="0"/>
                        </a:rPr>
                        <a:t>Операции по их исполнению отражаются</a:t>
                      </a:r>
                      <a:r>
                        <a:rPr lang="ru-RU" sz="1100" b="0" baseline="0" dirty="0" smtClean="0">
                          <a:solidFill>
                            <a:schemeClr val="tx1"/>
                          </a:solidFill>
                          <a:latin typeface="+mn-lt"/>
                          <a:cs typeface="Times New Roman" panose="02020603050405020304" pitchFamily="18" charset="0"/>
                        </a:rPr>
                        <a:t> в</a:t>
                      </a:r>
                      <a:r>
                        <a:rPr lang="ru-RU" sz="1100" b="1" baseline="0" dirty="0" smtClean="0">
                          <a:solidFill>
                            <a:schemeClr val="tx2"/>
                          </a:solidFill>
                          <a:latin typeface="+mn-lt"/>
                          <a:cs typeface="Times New Roman" panose="02020603050405020304" pitchFamily="18" charset="0"/>
                        </a:rPr>
                        <a:t> </a:t>
                      </a:r>
                      <a:r>
                        <a:rPr lang="ru-RU" sz="1100" b="1" baseline="0" dirty="0" smtClean="0">
                          <a:solidFill>
                            <a:schemeClr val="accent1">
                              <a:lumMod val="50000"/>
                            </a:schemeClr>
                          </a:solidFill>
                          <a:latin typeface="+mn-lt"/>
                          <a:cs typeface="Times New Roman" panose="02020603050405020304" pitchFamily="18" charset="0"/>
                        </a:rPr>
                        <a:t>Ведомости</a:t>
                      </a:r>
                      <a:r>
                        <a:rPr lang="ru-RU" sz="1100" b="1" baseline="0" dirty="0" smtClean="0">
                          <a:solidFill>
                            <a:schemeClr val="tx2"/>
                          </a:solidFill>
                          <a:latin typeface="+mn-lt"/>
                          <a:cs typeface="Times New Roman" panose="02020603050405020304" pitchFamily="18" charset="0"/>
                        </a:rPr>
                        <a:t> </a:t>
                      </a:r>
                      <a:r>
                        <a:rPr lang="ru-RU" sz="1100" b="1" baseline="0" dirty="0" smtClean="0">
                          <a:solidFill>
                            <a:schemeClr val="accent1">
                              <a:lumMod val="50000"/>
                            </a:schemeClr>
                          </a:solidFill>
                          <a:latin typeface="+mn-lt"/>
                          <a:cs typeface="Times New Roman" panose="02020603050405020304" pitchFamily="18" charset="0"/>
                        </a:rPr>
                        <a:t>возвратов</a:t>
                      </a:r>
                      <a:r>
                        <a:rPr lang="ru-RU" sz="1100" b="1" baseline="0" dirty="0" smtClean="0">
                          <a:solidFill>
                            <a:schemeClr val="tx2"/>
                          </a:solidFill>
                          <a:latin typeface="+mn-lt"/>
                          <a:cs typeface="Times New Roman" panose="02020603050405020304" pitchFamily="18" charset="0"/>
                        </a:rPr>
                        <a:t> </a:t>
                      </a:r>
                      <a:r>
                        <a:rPr lang="ru-RU" sz="1100" b="0" baseline="0" dirty="0" smtClean="0">
                          <a:solidFill>
                            <a:schemeClr val="tx1"/>
                          </a:solidFill>
                          <a:latin typeface="+mn-lt"/>
                          <a:cs typeface="Times New Roman" panose="02020603050405020304" pitchFamily="18" charset="0"/>
                        </a:rPr>
                        <a:t>(код формы по КФД 0531463)</a:t>
                      </a:r>
                      <a:endParaRPr lang="ru-RU" sz="1100" b="0" dirty="0" smtClean="0">
                        <a:solidFill>
                          <a:schemeClr val="tx1"/>
                        </a:solidFill>
                        <a:latin typeface="+mn-lt"/>
                        <a:cs typeface="Times New Roman" panose="02020603050405020304" pitchFamily="18" charset="0"/>
                      </a:endParaRPr>
                    </a:p>
                    <a:p>
                      <a:pPr algn="just"/>
                      <a:endParaRPr lang="ru-RU" sz="1100" b="0" dirty="0">
                        <a:solidFill>
                          <a:schemeClr val="tx2"/>
                        </a:solidFill>
                        <a:latin typeface="+mn-lt"/>
                        <a:cs typeface="Times New Roman" panose="02020603050405020304" pitchFamily="18" charset="0"/>
                      </a:endParaRP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just"/>
                      <a:endParaRPr lang="ru-RU" sz="1100" b="0" dirty="0" smtClean="0">
                        <a:solidFill>
                          <a:schemeClr val="tx1"/>
                        </a:solidFill>
                        <a:latin typeface="+mn-lt"/>
                        <a:cs typeface="Times New Roman" panose="02020603050405020304" pitchFamily="18" charset="0"/>
                      </a:endParaRPr>
                    </a:p>
                    <a:p>
                      <a:pPr algn="just"/>
                      <a:r>
                        <a:rPr lang="ru-RU" sz="1100" b="0" dirty="0" smtClean="0">
                          <a:solidFill>
                            <a:schemeClr val="tx1"/>
                          </a:solidFill>
                          <a:latin typeface="+mn-lt"/>
                          <a:cs typeface="Times New Roman" panose="02020603050405020304" pitchFamily="18" charset="0"/>
                        </a:rPr>
                        <a:t>Заявки на возврат, Уведомления о межрегиональном зачете, а также </a:t>
                      </a:r>
                      <a:r>
                        <a:rPr lang="ru-RU" sz="1100" b="1" dirty="0" smtClean="0">
                          <a:solidFill>
                            <a:schemeClr val="accent1">
                              <a:lumMod val="50000"/>
                            </a:schemeClr>
                          </a:solidFill>
                          <a:latin typeface="+mn-lt"/>
                          <a:cs typeface="Times New Roman" panose="02020603050405020304" pitchFamily="18" charset="0"/>
                        </a:rPr>
                        <a:t>операции по их исполнению </a:t>
                      </a:r>
                      <a:r>
                        <a:rPr lang="ru-RU" sz="1100" b="0" dirty="0" smtClean="0">
                          <a:solidFill>
                            <a:schemeClr val="tx1"/>
                          </a:solidFill>
                          <a:latin typeface="+mn-lt"/>
                          <a:cs typeface="Times New Roman" panose="02020603050405020304" pitchFamily="18" charset="0"/>
                        </a:rPr>
                        <a:t>за текущий операционный день отражаются в </a:t>
                      </a:r>
                      <a:r>
                        <a:rPr lang="ru-RU" sz="1100" b="1" dirty="0" smtClean="0">
                          <a:solidFill>
                            <a:schemeClr val="accent1">
                              <a:lumMod val="50000"/>
                            </a:schemeClr>
                          </a:solidFill>
                          <a:latin typeface="+mn-lt"/>
                          <a:cs typeface="Times New Roman" panose="02020603050405020304" pitchFamily="18" charset="0"/>
                        </a:rPr>
                        <a:t>Ведомости</a:t>
                      </a:r>
                      <a:r>
                        <a:rPr lang="ru-RU" sz="1100" b="1" dirty="0" smtClean="0">
                          <a:solidFill>
                            <a:schemeClr val="tx2"/>
                          </a:solidFill>
                          <a:latin typeface="+mn-lt"/>
                          <a:cs typeface="Times New Roman" panose="02020603050405020304" pitchFamily="18" charset="0"/>
                        </a:rPr>
                        <a:t> </a:t>
                      </a:r>
                      <a:r>
                        <a:rPr lang="ru-RU" sz="1100" b="1" dirty="0" smtClean="0">
                          <a:solidFill>
                            <a:schemeClr val="accent1">
                              <a:lumMod val="50000"/>
                            </a:schemeClr>
                          </a:solidFill>
                          <a:latin typeface="+mn-lt"/>
                          <a:cs typeface="Times New Roman" panose="02020603050405020304" pitchFamily="18" charset="0"/>
                        </a:rPr>
                        <a:t>учета</a:t>
                      </a:r>
                      <a:r>
                        <a:rPr lang="ru-RU" sz="1100" b="1" dirty="0" smtClean="0">
                          <a:solidFill>
                            <a:schemeClr val="tx2"/>
                          </a:solidFill>
                          <a:latin typeface="+mn-lt"/>
                          <a:cs typeface="Times New Roman" panose="02020603050405020304" pitchFamily="18" charset="0"/>
                        </a:rPr>
                        <a:t> </a:t>
                      </a:r>
                      <a:r>
                        <a:rPr lang="ru-RU" sz="1100" b="1" dirty="0" smtClean="0">
                          <a:solidFill>
                            <a:schemeClr val="accent1">
                              <a:lumMod val="50000"/>
                            </a:schemeClr>
                          </a:solidFill>
                          <a:latin typeface="+mn-lt"/>
                          <a:cs typeface="Times New Roman" panose="02020603050405020304" pitchFamily="18" charset="0"/>
                        </a:rPr>
                        <a:t>возвратов</a:t>
                      </a:r>
                      <a:r>
                        <a:rPr lang="ru-RU" sz="1100" b="1" dirty="0" smtClean="0">
                          <a:solidFill>
                            <a:schemeClr val="tx2"/>
                          </a:solidFill>
                          <a:latin typeface="+mn-lt"/>
                          <a:cs typeface="Times New Roman" panose="02020603050405020304" pitchFamily="18" charset="0"/>
                        </a:rPr>
                        <a:t> (</a:t>
                      </a:r>
                      <a:r>
                        <a:rPr lang="ru-RU" sz="1100" b="1" dirty="0" smtClean="0">
                          <a:solidFill>
                            <a:schemeClr val="accent1">
                              <a:lumMod val="50000"/>
                            </a:schemeClr>
                          </a:solidFill>
                          <a:latin typeface="+mn-lt"/>
                          <a:cs typeface="Times New Roman" panose="02020603050405020304" pitchFamily="18" charset="0"/>
                        </a:rPr>
                        <a:t>перечислений</a:t>
                      </a:r>
                      <a:r>
                        <a:rPr lang="ru-RU" sz="1100" b="1" dirty="0" smtClean="0">
                          <a:solidFill>
                            <a:schemeClr val="tx2"/>
                          </a:solidFill>
                          <a:latin typeface="+mn-lt"/>
                          <a:cs typeface="Times New Roman" panose="02020603050405020304" pitchFamily="18" charset="0"/>
                        </a:rPr>
                        <a:t>)</a:t>
                      </a:r>
                      <a:r>
                        <a:rPr lang="ru-RU" sz="1100" b="0" baseline="0" dirty="0" smtClean="0">
                          <a:solidFill>
                            <a:schemeClr val="tx2"/>
                          </a:solidFill>
                          <a:latin typeface="+mn-lt"/>
                          <a:cs typeface="Times New Roman" panose="02020603050405020304" pitchFamily="18" charset="0"/>
                        </a:rPr>
                        <a:t> </a:t>
                      </a:r>
                      <a:r>
                        <a:rPr lang="ru-RU" sz="1100" b="0" dirty="0" smtClean="0">
                          <a:solidFill>
                            <a:schemeClr val="tx1"/>
                          </a:solidFill>
                          <a:latin typeface="+mn-lt"/>
                          <a:cs typeface="Times New Roman" panose="02020603050405020304" pitchFamily="18" charset="0"/>
                        </a:rPr>
                        <a:t>(код формы по КФД 0531462)</a:t>
                      </a:r>
                    </a:p>
                    <a:p>
                      <a:pPr algn="just"/>
                      <a:endParaRPr lang="ru-RU" sz="1100" b="0" dirty="0">
                        <a:solidFill>
                          <a:schemeClr val="tx1"/>
                        </a:solidFill>
                        <a:latin typeface="+mn-lt"/>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bl>
          </a:graphicData>
        </a:graphic>
      </p:graphicFrame>
    </p:spTree>
    <p:extLst>
      <p:ext uri="{BB962C8B-B14F-4D97-AF65-F5344CB8AC3E}">
        <p14:creationId xmlns:p14="http://schemas.microsoft.com/office/powerpoint/2010/main" val="365501279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5012</TotalTime>
  <Words>1960</Words>
  <Application>Microsoft Office PowerPoint</Application>
  <PresentationFormat>Экран (16:9)</PresentationFormat>
  <Paragraphs>167</Paragraphs>
  <Slides>14</Slides>
  <Notes>0</Notes>
  <HiddenSlides>0</HiddenSlides>
  <MMClips>0</MMClips>
  <ScaleCrop>false</ScaleCrop>
  <HeadingPairs>
    <vt:vector size="8" baseType="variant">
      <vt:variant>
        <vt:lpstr>Использованные шрифты</vt:lpstr>
      </vt:variant>
      <vt:variant>
        <vt:i4>4</vt:i4>
      </vt:variant>
      <vt:variant>
        <vt:lpstr>Тема</vt:lpstr>
      </vt:variant>
      <vt:variant>
        <vt:i4>1</vt:i4>
      </vt:variant>
      <vt:variant>
        <vt:lpstr>Внедренные серверы OLE</vt:lpstr>
      </vt:variant>
      <vt:variant>
        <vt:i4>1</vt:i4>
      </vt:variant>
      <vt:variant>
        <vt:lpstr>Заголовки слайдов</vt:lpstr>
      </vt:variant>
      <vt:variant>
        <vt:i4>14</vt:i4>
      </vt:variant>
    </vt:vector>
  </HeadingPairs>
  <TitlesOfParts>
    <vt:vector size="20" baseType="lpstr">
      <vt:lpstr>Arial</vt:lpstr>
      <vt:lpstr>Calibri</vt:lpstr>
      <vt:lpstr>PT Serif</vt:lpstr>
      <vt:lpstr>Times New Roman</vt:lpstr>
      <vt:lpstr>Office Theme</vt:lpstr>
      <vt:lpstr>Документ</vt:lpstr>
      <vt:lpstr>Презентация PowerPoint</vt:lpstr>
      <vt:lpstr>Изменение НПА с 01.01.2021  </vt:lpstr>
      <vt:lpstr> </vt:lpstr>
      <vt:lpstr> </vt:lpstr>
      <vt:lpstr>Перечень документов используемых в Порядке № 66н</vt:lpstr>
      <vt:lpstr>Перечень документов используемых в Порядке № 66н </vt:lpstr>
      <vt:lpstr>Учет поступлений, ошибочно зачисленных на счет другого ТОФК, учет поступлений, зачисленных на единые счета бюджетов минуя счет органа Федерального казначейства</vt:lpstr>
      <vt:lpstr>Привлечение средств с единых счетов бюджетов </vt:lpstr>
      <vt:lpstr>Учет внутриказначейских операций и возвратов </vt:lpstr>
      <vt:lpstr>Порядок завершения года по доходам </vt:lpstr>
      <vt:lpstr>Реестр администрируемых доходов</vt:lpstr>
      <vt:lpstr>Изменение НПА с 01.01.2021 в части осуществления взыскания из бюджетов   </vt:lpstr>
      <vt:lpstr>Изменение порядка осуществления   взыскания из бюджетов   </vt:lpstr>
      <vt:lpstr>Презентация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евоывлд</dc:title>
  <dc:creator>Елизавета Арбатова</dc:creator>
  <cp:lastModifiedBy>Филиппова Яна Александровна</cp:lastModifiedBy>
  <cp:revision>150</cp:revision>
  <dcterms:created xsi:type="dcterms:W3CDTF">2019-07-31T16:47:50Z</dcterms:created>
  <dcterms:modified xsi:type="dcterms:W3CDTF">2020-07-07T11:28:37Z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2019-03-19T00:00:00Z</vt:filetime>
  </property>
  <property fmtid="{D5CDD505-2E9C-101B-9397-08002B2CF9AE}" pid="3" name="Creator">
    <vt:lpwstr>Adobe Illustrator CC 22.1 (Windows)</vt:lpwstr>
  </property>
  <property fmtid="{D5CDD505-2E9C-101B-9397-08002B2CF9AE}" pid="4" name="LastSaved">
    <vt:filetime>2019-07-31T00:00:00Z</vt:filetime>
  </property>
</Properties>
</file>