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79" r:id="rId3"/>
    <p:sldId id="280" r:id="rId4"/>
    <p:sldId id="300" r:id="rId5"/>
    <p:sldId id="281" r:id="rId6"/>
    <p:sldId id="302" r:id="rId7"/>
    <p:sldId id="284" r:id="rId8"/>
    <p:sldId id="294" r:id="rId9"/>
    <p:sldId id="301" r:id="rId10"/>
  </p:sldIdLst>
  <p:sldSz cx="9144000" cy="5143500" type="screen16x9"/>
  <p:notesSz cx="9906000" cy="6794500"/>
  <p:defaultTextStyle>
    <a:defPPr>
      <a:defRPr lang="ru-RU"/>
    </a:defPPr>
    <a:lvl1pPr marL="0" algn="l" defTabSz="1449873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4936" algn="l" defTabSz="1449873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49873" algn="l" defTabSz="1449873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4809" algn="l" defTabSz="1449873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899745" algn="l" defTabSz="1449873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4682" algn="l" defTabSz="1449873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49618" algn="l" defTabSz="1449873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74554" algn="l" defTabSz="1449873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799491" algn="l" defTabSz="1449873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E6E6E6"/>
    <a:srgbClr val="FF5050"/>
    <a:srgbClr val="11437F"/>
    <a:srgbClr val="99CCFF"/>
    <a:srgbClr val="4978B1"/>
    <a:srgbClr val="FCFCFC"/>
    <a:srgbClr val="003B59"/>
    <a:srgbClr val="ECD6A5"/>
    <a:srgbClr val="C19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6" autoAdjust="0"/>
    <p:restoredTop sz="93943" autoAdjust="0"/>
  </p:normalViewPr>
  <p:slideViewPr>
    <p:cSldViewPr>
      <p:cViewPr>
        <p:scale>
          <a:sx n="70" d="100"/>
          <a:sy n="70" d="100"/>
        </p:scale>
        <p:origin x="-3084" y="-1494"/>
      </p:cViewPr>
      <p:guideLst>
        <p:guide orient="horz" pos="4565"/>
        <p:guide pos="34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92964" cy="339060"/>
          </a:xfrm>
          <a:prstGeom prst="rect">
            <a:avLst/>
          </a:prstGeom>
        </p:spPr>
        <p:txBody>
          <a:bodyPr vert="horz" lIns="169475" tIns="84737" rIns="169475" bIns="84737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10310" y="1"/>
            <a:ext cx="4292964" cy="339060"/>
          </a:xfrm>
          <a:prstGeom prst="rect">
            <a:avLst/>
          </a:prstGeom>
        </p:spPr>
        <p:txBody>
          <a:bodyPr vert="horz" lIns="169475" tIns="84737" rIns="169475" bIns="84737" rtlCol="0"/>
          <a:lstStyle>
            <a:lvl1pPr algn="r">
              <a:defRPr sz="2200"/>
            </a:lvl1pPr>
          </a:lstStyle>
          <a:p>
            <a:fld id="{8F7CBA3A-4016-4326-8AC3-4CA1C77DF708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17825" y="850900"/>
            <a:ext cx="4070350" cy="22907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69475" tIns="84737" rIns="169475" bIns="8473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0056" y="3270934"/>
            <a:ext cx="7925891" cy="2675917"/>
          </a:xfrm>
          <a:prstGeom prst="rect">
            <a:avLst/>
          </a:prstGeom>
        </p:spPr>
        <p:txBody>
          <a:bodyPr vert="horz" lIns="169475" tIns="84737" rIns="169475" bIns="8473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55441"/>
            <a:ext cx="4292964" cy="339060"/>
          </a:xfrm>
          <a:prstGeom prst="rect">
            <a:avLst/>
          </a:prstGeom>
        </p:spPr>
        <p:txBody>
          <a:bodyPr vert="horz" lIns="169475" tIns="84737" rIns="169475" bIns="84737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10310" y="6455441"/>
            <a:ext cx="4292964" cy="339060"/>
          </a:xfrm>
          <a:prstGeom prst="rect">
            <a:avLst/>
          </a:prstGeom>
        </p:spPr>
        <p:txBody>
          <a:bodyPr vert="horz" lIns="169475" tIns="84737" rIns="169475" bIns="84737" rtlCol="0" anchor="b"/>
          <a:lstStyle>
            <a:lvl1pPr algn="r">
              <a:defRPr sz="2200"/>
            </a:lvl1pPr>
          </a:lstStyle>
          <a:p>
            <a:fld id="{1D3B102A-EDC8-431F-B475-B3229B34ED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4987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4936" algn="l" defTabSz="144987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49873" algn="l" defTabSz="144987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4809" algn="l" defTabSz="144987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899745" algn="l" defTabSz="144987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24682" algn="l" defTabSz="144987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49618" algn="l" defTabSz="144987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74554" algn="l" defTabSz="144987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99491" algn="l" defTabSz="144987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035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4"/>
            <a:ext cx="777240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104A8-64C6-4F58-A423-53ECF757D25A}" type="datetime1">
              <a:rPr lang="en-US" smtClean="0"/>
              <a:pPr/>
              <a:t>1/27/2021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816597"/>
            <a:ext cx="592869" cy="42164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670533" y="861854"/>
            <a:ext cx="8060576" cy="3509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65881" y="751253"/>
            <a:ext cx="6012239" cy="292388"/>
          </a:xfrm>
        </p:spPr>
        <p:txBody>
          <a:bodyPr lIns="0" tIns="0" rIns="0" bIns="0"/>
          <a:lstStyle>
            <a:lvl1pPr>
              <a:defRPr sz="19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4D218-73B4-4E5E-BDB6-0971607CBFC2}" type="datetime1">
              <a:rPr lang="en-US" smtClean="0"/>
              <a:pPr/>
              <a:t>1/27/2021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194202" y="3100739"/>
            <a:ext cx="180755" cy="2412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164076" y="3515620"/>
            <a:ext cx="241007" cy="24121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164078" y="3899197"/>
            <a:ext cx="240995" cy="24121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4969763" y="4422898"/>
            <a:ext cx="192315" cy="24121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4945252" y="4029159"/>
            <a:ext cx="241336" cy="2299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4945252" y="3624446"/>
            <a:ext cx="241336" cy="24086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65881" y="751253"/>
            <a:ext cx="6012239" cy="292388"/>
          </a:xfrm>
        </p:spPr>
        <p:txBody>
          <a:bodyPr lIns="0" tIns="0" rIns="0" bIns="0"/>
          <a:lstStyle>
            <a:lvl1pPr>
              <a:defRPr sz="19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484669" y="881676"/>
            <a:ext cx="2393754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265914" y="1110192"/>
            <a:ext cx="326384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rgbClr val="161A1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0B8E2-7C80-455D-A2F9-5550AB7A0802}" type="datetime1">
              <a:rPr lang="en-US" smtClean="0"/>
              <a:pPr/>
              <a:t>1/27/2021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65881" y="751253"/>
            <a:ext cx="6012239" cy="292388"/>
          </a:xfrm>
        </p:spPr>
        <p:txBody>
          <a:bodyPr lIns="0" tIns="0" rIns="0" bIns="0"/>
          <a:lstStyle>
            <a:lvl1pPr>
              <a:defRPr sz="19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83D44-278E-41A8-B8DE-E365C2D4AA4A}" type="datetime1">
              <a:rPr lang="en-US" smtClean="0"/>
              <a:pPr/>
              <a:t>1/27/2021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142E0-4C07-46C6-A01C-6484B3049039}" type="datetime1">
              <a:rPr lang="en-US" smtClean="0"/>
              <a:pPr/>
              <a:t>1/27/2021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83455"/>
            <a:ext cx="2103120" cy="446276"/>
          </a:xfrm>
        </p:spPr>
        <p:txBody>
          <a:bodyPr/>
          <a:lstStyle/>
          <a:p>
            <a:fld id="{D1AF6712-C4B3-4381-BE66-0A4100B43762}" type="datetime1">
              <a:rPr lang="en-US" smtClean="0"/>
              <a:pPr/>
              <a:t>1/27/2021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08960" y="4783455"/>
            <a:ext cx="2926080" cy="446276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83680" y="4783455"/>
            <a:ext cx="2103120" cy="446276"/>
          </a:xfrm>
        </p:spPr>
        <p:txBody>
          <a:bodyPr/>
          <a:lstStyle/>
          <a:p>
            <a:fld id="{FAA6C436-0D4A-4340-A2B7-930FFE7E9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436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65881" y="751253"/>
            <a:ext cx="6012239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4"/>
            <a:ext cx="2926080" cy="446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4"/>
            <a:ext cx="2103120" cy="446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2E844-40A9-456D-8545-8A8F72B6F3FB}" type="datetime1">
              <a:rPr lang="en-US" smtClean="0"/>
              <a:pPr/>
              <a:t>1/27/2021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4"/>
            <a:ext cx="2103120" cy="446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sldNum="0"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724936">
        <a:defRPr>
          <a:latin typeface="+mn-lt"/>
          <a:ea typeface="+mn-ea"/>
          <a:cs typeface="+mn-cs"/>
        </a:defRPr>
      </a:lvl2pPr>
      <a:lvl3pPr marL="1449873">
        <a:defRPr>
          <a:latin typeface="+mn-lt"/>
          <a:ea typeface="+mn-ea"/>
          <a:cs typeface="+mn-cs"/>
        </a:defRPr>
      </a:lvl3pPr>
      <a:lvl4pPr marL="2174809">
        <a:defRPr>
          <a:latin typeface="+mn-lt"/>
          <a:ea typeface="+mn-ea"/>
          <a:cs typeface="+mn-cs"/>
        </a:defRPr>
      </a:lvl4pPr>
      <a:lvl5pPr marL="2899745">
        <a:defRPr>
          <a:latin typeface="+mn-lt"/>
          <a:ea typeface="+mn-ea"/>
          <a:cs typeface="+mn-cs"/>
        </a:defRPr>
      </a:lvl5pPr>
      <a:lvl6pPr marL="3624682">
        <a:defRPr>
          <a:latin typeface="+mn-lt"/>
          <a:ea typeface="+mn-ea"/>
          <a:cs typeface="+mn-cs"/>
        </a:defRPr>
      </a:lvl6pPr>
      <a:lvl7pPr marL="4349618">
        <a:defRPr>
          <a:latin typeface="+mn-lt"/>
          <a:ea typeface="+mn-ea"/>
          <a:cs typeface="+mn-cs"/>
        </a:defRPr>
      </a:lvl7pPr>
      <a:lvl8pPr marL="5074554">
        <a:defRPr>
          <a:latin typeface="+mn-lt"/>
          <a:ea typeface="+mn-ea"/>
          <a:cs typeface="+mn-cs"/>
        </a:defRPr>
      </a:lvl8pPr>
      <a:lvl9pPr marL="579949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724936">
        <a:defRPr>
          <a:latin typeface="+mn-lt"/>
          <a:ea typeface="+mn-ea"/>
          <a:cs typeface="+mn-cs"/>
        </a:defRPr>
      </a:lvl2pPr>
      <a:lvl3pPr marL="1449873">
        <a:defRPr>
          <a:latin typeface="+mn-lt"/>
          <a:ea typeface="+mn-ea"/>
          <a:cs typeface="+mn-cs"/>
        </a:defRPr>
      </a:lvl3pPr>
      <a:lvl4pPr marL="2174809">
        <a:defRPr>
          <a:latin typeface="+mn-lt"/>
          <a:ea typeface="+mn-ea"/>
          <a:cs typeface="+mn-cs"/>
        </a:defRPr>
      </a:lvl4pPr>
      <a:lvl5pPr marL="2899745">
        <a:defRPr>
          <a:latin typeface="+mn-lt"/>
          <a:ea typeface="+mn-ea"/>
          <a:cs typeface="+mn-cs"/>
        </a:defRPr>
      </a:lvl5pPr>
      <a:lvl6pPr marL="3624682">
        <a:defRPr>
          <a:latin typeface="+mn-lt"/>
          <a:ea typeface="+mn-ea"/>
          <a:cs typeface="+mn-cs"/>
        </a:defRPr>
      </a:lvl6pPr>
      <a:lvl7pPr marL="4349618">
        <a:defRPr>
          <a:latin typeface="+mn-lt"/>
          <a:ea typeface="+mn-ea"/>
          <a:cs typeface="+mn-cs"/>
        </a:defRPr>
      </a:lvl7pPr>
      <a:lvl8pPr marL="5074554">
        <a:defRPr>
          <a:latin typeface="+mn-lt"/>
          <a:ea typeface="+mn-ea"/>
          <a:cs typeface="+mn-cs"/>
        </a:defRPr>
      </a:lvl8pPr>
      <a:lvl9pPr marL="579949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2775" y="4827189"/>
            <a:ext cx="9122852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00705" y="3752115"/>
            <a:ext cx="5217823" cy="346459"/>
          </a:xfrm>
          <a:prstGeom prst="rect">
            <a:avLst/>
          </a:prstGeom>
          <a:noFill/>
        </p:spPr>
        <p:txBody>
          <a:bodyPr wrap="square" lIns="144987" tIns="72494" rIns="144987" bIns="72494" rtlCol="0">
            <a:spAutoFit/>
          </a:bodyPr>
          <a:lstStyle/>
          <a:p>
            <a:r>
              <a:rPr lang="ru-RU" sz="1300" dirty="0" smtClean="0"/>
              <a:t>Для федеральных казенных учреждений</a:t>
            </a:r>
            <a:endParaRPr lang="ru-RU" sz="1300" dirty="0"/>
          </a:p>
        </p:txBody>
      </p:sp>
      <p:sp>
        <p:nvSpPr>
          <p:cNvPr id="16" name="object 2"/>
          <p:cNvSpPr/>
          <p:nvPr/>
        </p:nvSpPr>
        <p:spPr>
          <a:xfrm>
            <a:off x="2" y="4250149"/>
            <a:ext cx="4209461" cy="248117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1900" dirty="0"/>
          </a:p>
        </p:txBody>
      </p:sp>
      <p:sp>
        <p:nvSpPr>
          <p:cNvPr id="14" name="object 2"/>
          <p:cNvSpPr/>
          <p:nvPr/>
        </p:nvSpPr>
        <p:spPr>
          <a:xfrm flipV="1">
            <a:off x="1" y="397589"/>
            <a:ext cx="7004022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52" y="68666"/>
            <a:ext cx="1458106" cy="5704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73313" y="68666"/>
            <a:ext cx="1812687" cy="57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987" tIns="72494" rIns="144987" bIns="72494" rtlCol="0" anchor="ctr"/>
          <a:lstStyle/>
          <a:p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</a:rPr>
              <a:t>УФК по Красноярскому краю</a:t>
            </a:r>
            <a:endParaRPr lang="ru-RU" sz="11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109" y="1743859"/>
            <a:ext cx="7250749" cy="1653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0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Прямоугольник 3"/>
          <p:cNvSpPr/>
          <p:nvPr/>
        </p:nvSpPr>
        <p:spPr>
          <a:xfrm>
            <a:off x="2867685" y="48228"/>
            <a:ext cx="5800599" cy="611372"/>
          </a:xfrm>
          <a:prstGeom prst="rect">
            <a:avLst/>
          </a:prstGeom>
          <a:solidFill>
            <a:srgbClr val="DDDDDD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r>
              <a:rPr lang="ru-RU" dirty="0" smtClean="0"/>
              <a:t>Нормативно-правовая база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3242" y="880736"/>
            <a:ext cx="8459207" cy="878157"/>
          </a:xfrm>
          <a:prstGeom prst="rect">
            <a:avLst/>
          </a:prstGeom>
          <a:solidFill>
            <a:srgbClr val="E6E6E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44987" tIns="72494" rIns="144987" bIns="72494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27.12.2019 № 479-ФЗ «О внесении изменений в Бюджетный кодекс Российской Федерации в части казначейского обслуживания и системы казначейских платежей»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3977" y="1847030"/>
            <a:ext cx="8461484" cy="634225"/>
          </a:xfrm>
          <a:prstGeom prst="rect">
            <a:avLst/>
          </a:prstGeom>
          <a:solidFill>
            <a:srgbClr val="DDDDDD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44987" tIns="72494" rIns="144987" bIns="72494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Федерального казначейства от 01.04.2020  № 15н «О порядке открытия казначейских счетов», вступающий в силу 1 января 2021 года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43977" y="2571750"/>
            <a:ext cx="8461484" cy="634225"/>
          </a:xfrm>
          <a:prstGeom prst="rect">
            <a:avLst/>
          </a:prstGeom>
          <a:solidFill>
            <a:srgbClr val="E6E6E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44987" tIns="72494" rIns="144987" bIns="72494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Федерального казначейства от 14.05.2020 № 21н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порядке казначейского обслуживания», вступающий в силу 1 января 2021 года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43977" y="3293719"/>
            <a:ext cx="8461484" cy="878157"/>
          </a:xfrm>
          <a:prstGeom prst="rect">
            <a:avLst/>
          </a:prstGeom>
          <a:solidFill>
            <a:srgbClr val="E6E6E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44987" tIns="72494" rIns="144987" bIns="72494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Федерального казначейства от 13.05.2020  № 20н  «Об утверждении правил организации и  функционирования системы казначейских платежей»,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вступающий в силу 1 января 2021 года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52" y="112340"/>
            <a:ext cx="1531048" cy="57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21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0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52" y="40128"/>
            <a:ext cx="1531048" cy="59903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73313" y="68666"/>
            <a:ext cx="1812687" cy="57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987" tIns="72494" rIns="144987" bIns="72494" rtlCol="0" anchor="ctr"/>
          <a:lstStyle/>
          <a:p>
            <a:r>
              <a:rPr lang="ru-RU" sz="1100" dirty="0">
                <a:solidFill>
                  <a:schemeClr val="accent1">
                    <a:lumMod val="75000"/>
                  </a:schemeClr>
                </a:solidFill>
              </a:rPr>
              <a:t>УФК по Красноярскому 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</a:rPr>
              <a:t>краю</a:t>
            </a:r>
            <a:endParaRPr lang="ru-RU" sz="11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776" y="103172"/>
            <a:ext cx="6721985" cy="58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12988" y="895350"/>
            <a:ext cx="5178412" cy="4572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r>
              <a:rPr lang="ru-RU" sz="1400" b="1" dirty="0" smtClean="0"/>
              <a:t>Банковский счет </a:t>
            </a:r>
          </a:p>
          <a:p>
            <a:pPr algn="ctr"/>
            <a:r>
              <a:rPr lang="ru-RU" sz="1400" b="1" dirty="0"/>
              <a:t>40105810300000010051 </a:t>
            </a:r>
            <a:r>
              <a:rPr lang="ru-RU" sz="1400" b="1" dirty="0" smtClean="0"/>
              <a:t>(до 1 января 2021 года)</a:t>
            </a:r>
            <a:endParaRPr lang="ru-RU" sz="1400" b="1" dirty="0"/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79656" y="1885950"/>
            <a:ext cx="6473744" cy="6858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 lang="ru-RU" sz="1400" dirty="0" smtClean="0"/>
          </a:p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Казначейский счет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03211643000000011900</a:t>
            </a:r>
          </a:p>
          <a:p>
            <a:pPr algn="ctr"/>
            <a:r>
              <a:rPr lang="ru-RU" sz="1400" b="1" dirty="0" smtClean="0"/>
              <a:t>(с 1 января 2021 года)</a:t>
            </a:r>
            <a:endParaRPr lang="ru-RU" sz="1400" b="1" dirty="0"/>
          </a:p>
          <a:p>
            <a:pPr algn="ctr"/>
            <a:endParaRPr lang="ru-RU" sz="1400" dirty="0"/>
          </a:p>
          <a:p>
            <a:pPr algn="ctr"/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4497324" y="1356360"/>
            <a:ext cx="484632" cy="529590"/>
          </a:xfrm>
          <a:prstGeom prst="downArrow">
            <a:avLst/>
          </a:prstGeom>
          <a:solidFill>
            <a:srgbClr val="FFC000"/>
          </a:solidFill>
          <a:ln w="9525">
            <a:solidFill>
              <a:srgbClr val="003B59"/>
            </a:solidFill>
          </a:ln>
        </p:spPr>
        <p:txBody>
          <a:bodyPr wrap="square" lIns="0" tIns="0" rIns="0" bIns="0" rtlCol="0" anchor="ctr"/>
          <a:lstStyle/>
          <a:p>
            <a:pPr algn="ctr"/>
            <a:endParaRPr lang="ru-RU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816751"/>
              </p:ext>
            </p:extLst>
          </p:nvPr>
        </p:nvGraphicFramePr>
        <p:xfrm>
          <a:off x="457200" y="2876549"/>
          <a:ext cx="8305800" cy="1264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308540"/>
                <a:gridCol w="305873"/>
                <a:gridCol w="305873"/>
                <a:gridCol w="222714"/>
                <a:gridCol w="389032"/>
                <a:gridCol w="220568"/>
                <a:gridCol w="304800"/>
                <a:gridCol w="304800"/>
                <a:gridCol w="381000"/>
                <a:gridCol w="381000"/>
                <a:gridCol w="329001"/>
                <a:gridCol w="356799"/>
                <a:gridCol w="352540"/>
                <a:gridCol w="333260"/>
                <a:gridCol w="365760"/>
                <a:gridCol w="472440"/>
                <a:gridCol w="381000"/>
                <a:gridCol w="990600"/>
                <a:gridCol w="685800"/>
              </a:tblGrid>
              <a:tr h="5653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C000"/>
                          </a:solidFill>
                        </a:rPr>
                        <a:t>Признак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rgbClr val="FFC000"/>
                          </a:solidFill>
                        </a:rPr>
                        <a:t>КС</a:t>
                      </a:r>
                      <a:endParaRPr lang="ru-RU" sz="1400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ctr"/>
                      <a:r>
                        <a:rPr lang="ru-RU" sz="1400" b="1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Код вида счета</a:t>
                      </a:r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/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/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/>
                      <a:r>
                        <a:rPr lang="ru-RU" sz="1400" b="1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Код валюты</a:t>
                      </a:r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/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/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marL="0" algn="ctr"/>
                      <a:r>
                        <a:rPr lang="ru-RU" sz="1400" b="1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Идентификатор публично-правового образования</a:t>
                      </a:r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/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/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/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/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/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/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/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Код ТОФК</a:t>
                      </a:r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/>
                      <a:r>
                        <a:rPr lang="ru-RU" sz="1400" b="1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Порядковый номер счета</a:t>
                      </a:r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/>
                      <a:endParaRPr lang="ru-RU" sz="1400" b="1" dirty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4977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9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9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9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9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9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ru-RU" sz="9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9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ru-RU" sz="9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9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ru-RU" sz="9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9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ru-RU" sz="9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9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9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9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ru-RU" sz="9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9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ru-RU" sz="9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9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ru-RU" sz="9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9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ru-RU" sz="9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17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18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19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20</a:t>
                      </a:r>
                      <a:endParaRPr lang="ru-RU" sz="900" dirty="0"/>
                    </a:p>
                  </a:txBody>
                  <a:tcPr/>
                </a:tc>
              </a:tr>
              <a:tr h="34977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ru-RU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Стрелка вниз 16"/>
          <p:cNvSpPr/>
          <p:nvPr/>
        </p:nvSpPr>
        <p:spPr>
          <a:xfrm>
            <a:off x="4466844" y="2571750"/>
            <a:ext cx="484632" cy="316230"/>
          </a:xfrm>
          <a:prstGeom prst="downArrow">
            <a:avLst/>
          </a:prstGeom>
          <a:solidFill>
            <a:srgbClr val="FFC000"/>
          </a:solidFill>
          <a:ln w="9525">
            <a:solidFill>
              <a:srgbClr val="003B59"/>
            </a:solidFill>
          </a:ln>
        </p:spPr>
        <p:txBody>
          <a:bodyPr wrap="square" lIns="0" tIns="0" rIns="0" bIns="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00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0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52" y="68666"/>
            <a:ext cx="1458106" cy="57049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73313" y="68666"/>
            <a:ext cx="1812687" cy="57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987" tIns="72494" rIns="144987" bIns="72494" rtlCol="0" anchor="ctr"/>
          <a:lstStyle/>
          <a:p>
            <a:r>
              <a:rPr lang="ru-RU" sz="1100" dirty="0">
                <a:solidFill>
                  <a:schemeClr val="accent1">
                    <a:lumMod val="75000"/>
                  </a:schemeClr>
                </a:solidFill>
              </a:rPr>
              <a:t>УФК по Красноярскому краю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57200" y="1276350"/>
            <a:ext cx="8305800" cy="533400"/>
          </a:xfrm>
          <a:prstGeom prst="rect">
            <a:avLst/>
          </a:prstGeom>
          <a:solidFill>
            <a:srgbClr val="E6E6E6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Новые лицевые счета ФКУ  не открываются. Они остаются прежними.</a:t>
            </a:r>
            <a:r>
              <a:rPr lang="ru-RU" sz="1600" b="1" dirty="0" smtClean="0">
                <a:solidFill>
                  <a:srgbClr val="FF0000"/>
                </a:solidFill>
              </a:rPr>
              <a:t> 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0" name="Управляющая кнопка: звук 19">
            <a:hlinkClick r:id="" action="ppaction://noaction" highlightClick="1">
              <a:snd r:embed="rId3" name="applause.wav"/>
            </a:hlinkClick>
          </p:cNvPr>
          <p:cNvSpPr/>
          <p:nvPr/>
        </p:nvSpPr>
        <p:spPr>
          <a:xfrm rot="5400000">
            <a:off x="4419600" y="380349"/>
            <a:ext cx="381000" cy="1042416"/>
          </a:xfrm>
          <a:prstGeom prst="actionButtonSound">
            <a:avLst/>
          </a:prstGeom>
          <a:solidFill>
            <a:srgbClr val="FF5050"/>
          </a:solidFill>
          <a:ln w="9525">
            <a:solidFill>
              <a:srgbClr val="003B59"/>
            </a:solidFill>
          </a:ln>
        </p:spPr>
        <p:txBody>
          <a:bodyPr wrap="square" lIns="0" tIns="0" rIns="0" bIns="0"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95600" y="68666"/>
            <a:ext cx="5664312" cy="570497"/>
          </a:xfrm>
          <a:prstGeom prst="rect">
            <a:avLst/>
          </a:prstGeom>
          <a:solidFill>
            <a:srgbClr val="DDDDDD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Внимание! С 01.01.2021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200" y="1943100"/>
            <a:ext cx="8305800" cy="704850"/>
          </a:xfrm>
          <a:prstGeom prst="rect">
            <a:avLst/>
          </a:prstGeom>
          <a:solidFill>
            <a:srgbClr val="DDDDDD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Действующие карточки образцов подписей продолжают действовать. Их замена не требуется.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628" y="2800350"/>
            <a:ext cx="8295372" cy="685800"/>
          </a:xfrm>
          <a:prstGeom prst="rect">
            <a:avLst/>
          </a:prstGeom>
          <a:solidFill>
            <a:srgbClr val="E6E6E6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При оформлении заявок на кассовый расход на перечисление денежных средств в адрес контрагентов, у которых </a:t>
            </a:r>
            <a:r>
              <a:rPr lang="ru-RU" sz="1600" b="1" dirty="0">
                <a:solidFill>
                  <a:schemeClr val="tx1"/>
                </a:solidFill>
              </a:rPr>
              <a:t>не открыты лицевые счета в органах Федерального казначейства, ничего не меняется.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0488" y="3638550"/>
            <a:ext cx="8272512" cy="762000"/>
          </a:xfrm>
          <a:prstGeom prst="rect">
            <a:avLst/>
          </a:prstGeom>
          <a:solidFill>
            <a:srgbClr val="DDDDDD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Необходимо уведомить своих контрагентов об изменении с вашей стороны банковских реквизитов и учитывать это при заключении новых договоров на 2021 год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85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0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52" y="68666"/>
            <a:ext cx="1458106" cy="57049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73313" y="68666"/>
            <a:ext cx="1812687" cy="57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987" tIns="72494" rIns="144987" bIns="72494" rtlCol="0" anchor="ctr"/>
          <a:lstStyle/>
          <a:p>
            <a:r>
              <a:rPr lang="ru-RU" sz="1100" dirty="0">
                <a:solidFill>
                  <a:schemeClr val="accent1">
                    <a:lumMod val="75000"/>
                  </a:schemeClr>
                </a:solidFill>
              </a:rPr>
              <a:t>УФК по Красноярскому краю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861" y="60441"/>
            <a:ext cx="6457297" cy="759951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/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720758"/>
              </p:ext>
            </p:extLst>
          </p:nvPr>
        </p:nvGraphicFramePr>
        <p:xfrm>
          <a:off x="221551" y="856579"/>
          <a:ext cx="8459207" cy="333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0300"/>
                <a:gridCol w="3141991"/>
                <a:gridCol w="2416916"/>
              </a:tblGrid>
              <a:tr h="111123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</a:rPr>
                        <a:t>Номер действующего до 01.01.2021 расчетного счета</a:t>
                      </a:r>
                    </a:p>
                  </a:txBody>
                  <a:tcPr marL="145015" marR="145015" marT="72472" marB="72472"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</a:rPr>
                        <a:t>Наименование казначейского счета</a:t>
                      </a:r>
                    </a:p>
                  </a:txBody>
                  <a:tcPr marL="145015" marR="145015" marT="72472" marB="72472"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</a:rPr>
                        <a:t>Номер действующего </a:t>
                      </a:r>
                      <a:br>
                        <a:rPr lang="ru-RU" sz="1600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ru-RU" sz="1600" dirty="0" smtClean="0">
                          <a:solidFill>
                            <a:srgbClr val="FF0000"/>
                          </a:solidFill>
                        </a:rPr>
                        <a:t>с 01.01.2021 казначейского счета</a:t>
                      </a:r>
                    </a:p>
                  </a:txBody>
                  <a:tcPr marL="145015" marR="145015" marT="72472" marB="72472">
                    <a:solidFill>
                      <a:srgbClr val="E6E6E6"/>
                    </a:solidFill>
                  </a:tcPr>
                </a:tc>
              </a:tr>
              <a:tr h="4348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40105810300000010051</a:t>
                      </a:r>
                    </a:p>
                  </a:txBody>
                  <a:tcPr marL="6350" marR="6350" marT="6350" marB="0" anchor="ctr"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единый счет бюджета</a:t>
                      </a:r>
                    </a:p>
                  </a:txBody>
                  <a:tcPr marL="145015" marR="145015" marT="72472" marB="72472"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03211643000000011900</a:t>
                      </a:r>
                      <a:endParaRPr lang="ru-RU" sz="1400" b="1" dirty="0"/>
                    </a:p>
                  </a:txBody>
                  <a:tcPr marL="145015" marR="145015" marT="72472" marB="72472">
                    <a:solidFill>
                      <a:srgbClr val="DDDDDD"/>
                    </a:solidFill>
                  </a:tcPr>
                </a:tc>
              </a:tr>
              <a:tr h="5797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40101810600000010001</a:t>
                      </a:r>
                    </a:p>
                  </a:txBody>
                  <a:tcPr marL="6350" marR="6350" marT="6350" marB="0" anchor="ctr"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казначейский счет для осуществления и отражения операций по учету и распределению поступлений</a:t>
                      </a:r>
                    </a:p>
                  </a:txBody>
                  <a:tcPr marL="145015" marR="145015" marT="72472" marB="72472"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03100643000000011900</a:t>
                      </a:r>
                      <a:endParaRPr lang="ru-RU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>
                    <a:solidFill>
                      <a:srgbClr val="DDDDDD"/>
                    </a:solidFill>
                  </a:tcPr>
                </a:tc>
              </a:tr>
              <a:tr h="5797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40302810100001000018</a:t>
                      </a:r>
                    </a:p>
                  </a:txBody>
                  <a:tcPr marL="6350" marR="6350" marT="6350" marB="0" anchor="ctr"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казначейский счет для осуществления и отражения операций с денежными средствами, поступающими во временное распоряжение</a:t>
                      </a:r>
                    </a:p>
                  </a:txBody>
                  <a:tcPr marL="145015" marR="145015" marT="72472" marB="72472"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03212643000000011900</a:t>
                      </a:r>
                      <a:endParaRPr lang="ru-RU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>
                    <a:solidFill>
                      <a:srgbClr val="DDDDDD"/>
                    </a:solidFill>
                  </a:tcPr>
                </a:tc>
              </a:tr>
              <a:tr h="57977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143824"/>
              </p:ext>
            </p:extLst>
          </p:nvPr>
        </p:nvGraphicFramePr>
        <p:xfrm>
          <a:off x="609600" y="3714750"/>
          <a:ext cx="7734132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34132"/>
              </a:tblGrid>
              <a:tr h="1219200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Номер банковского счета:  № 40102810245370000011	 	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ОТДЕЛЕНИЕ КРАСНОЯРСК БАНКА РОССИИ //УФК по Красноярскому краю, г. Красноярск</a:t>
                      </a:r>
                      <a:r>
                        <a:rPr lang="ru-RU" sz="1300" dirty="0" smtClean="0"/>
                        <a:t>, БИК</a:t>
                      </a:r>
                      <a:r>
                        <a:rPr lang="ru-RU" sz="1300" baseline="0" dirty="0" smtClean="0"/>
                        <a:t> </a:t>
                      </a:r>
                      <a:r>
                        <a:rPr lang="ru-RU" sz="1300" dirty="0" smtClean="0"/>
                        <a:t>010407105</a:t>
                      </a:r>
                    </a:p>
                  </a:txBody>
                  <a:tcPr marL="145015" marR="145015" marT="72472" marB="7247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998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95600" y="68666"/>
            <a:ext cx="5664312" cy="570497"/>
          </a:xfrm>
          <a:prstGeom prst="rect">
            <a:avLst/>
          </a:prstGeom>
          <a:solidFill>
            <a:srgbClr val="DDDDDD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Примеры заполнения реквизитов в ГК с 01.01.2021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52" y="40128"/>
            <a:ext cx="1531048" cy="5990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73313" y="68666"/>
            <a:ext cx="1812687" cy="57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987" tIns="72494" rIns="144987" bIns="72494" rtlCol="0" anchor="ctr"/>
          <a:lstStyle/>
          <a:p>
            <a:r>
              <a:rPr lang="ru-RU" sz="1100" dirty="0">
                <a:solidFill>
                  <a:schemeClr val="accent1">
                    <a:lumMod val="75000"/>
                  </a:schemeClr>
                </a:solidFill>
              </a:rPr>
              <a:t>УФК по Красноярскому краю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2348" y="819150"/>
            <a:ext cx="4393452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1. </a:t>
            </a:r>
            <a:r>
              <a:rPr lang="ru-RU" sz="1400" b="1" dirty="0"/>
              <a:t>Заказчик: </a:t>
            </a:r>
            <a:endParaRPr lang="ru-RU" sz="1400" b="1" dirty="0" smtClean="0"/>
          </a:p>
          <a:p>
            <a:r>
              <a:rPr lang="ru-RU" sz="1200" dirty="0" smtClean="0"/>
              <a:t>ФКУЗ </a:t>
            </a:r>
            <a:r>
              <a:rPr lang="ru-RU" sz="1200" dirty="0"/>
              <a:t>«МСЧ МВД России по Красноярскому кран»</a:t>
            </a:r>
          </a:p>
          <a:p>
            <a:r>
              <a:rPr lang="ru-RU" sz="1200" dirty="0"/>
              <a:t>Юридический адрес: 660021, г, Красноярск, </a:t>
            </a:r>
          </a:p>
          <a:p>
            <a:r>
              <a:rPr lang="ru-RU" sz="1200" dirty="0"/>
              <a:t>ул. Карла Маркса. 128 8(30]) 2016504, </a:t>
            </a:r>
          </a:p>
          <a:p>
            <a:r>
              <a:rPr lang="ru-RU" sz="1200" dirty="0"/>
              <a:t>факс: 8(391) 221-46-04</a:t>
            </a:r>
          </a:p>
          <a:p>
            <a:r>
              <a:rPr lang="ru-RU" sz="1200" dirty="0"/>
              <a:t>Эл. ящик: ho3t7itakuviJ24@ygBdex.nl</a:t>
            </a:r>
          </a:p>
          <a:p>
            <a:r>
              <a:rPr lang="ru-RU" sz="1200" dirty="0"/>
              <a:t>для передачи информации:</a:t>
            </a:r>
          </a:p>
          <a:p>
            <a:r>
              <a:rPr lang="ru-RU" sz="1200" dirty="0" err="1"/>
              <a:t>aoteka</a:t>
            </a:r>
            <a:r>
              <a:rPr lang="ru-RU" sz="1200" dirty="0"/>
              <a:t>. </a:t>
            </a:r>
            <a:r>
              <a:rPr lang="ru-RU" sz="1200" dirty="0" err="1"/>
              <a:t>am</a:t>
            </a:r>
            <a:r>
              <a:rPr lang="ru-RU" sz="1200" dirty="0"/>
              <a:t> 0 'Он а ndex.ru</a:t>
            </a:r>
          </a:p>
          <a:p>
            <a:r>
              <a:rPr lang="ru-RU" sz="1200" dirty="0"/>
              <a:t>тел. 8 391 2651294 ; Ходеева Елена Юрьевна)</a:t>
            </a:r>
          </a:p>
          <a:p>
            <a:r>
              <a:rPr lang="ru-RU" sz="1200" dirty="0"/>
              <a:t>Банковские реквизиты:</a:t>
            </a:r>
          </a:p>
          <a:p>
            <a:r>
              <a:rPr lang="ru-RU" sz="1200" dirty="0"/>
              <a:t>ИНН 246О073957 КПП 246001001</a:t>
            </a:r>
          </a:p>
          <a:p>
            <a:r>
              <a:rPr lang="ru-RU" sz="1400" b="1" dirty="0"/>
              <a:t>ОТДЕЛЕНИЕ КРАСНОЯРСК БАНКА </a:t>
            </a:r>
            <a:endParaRPr lang="ru-RU" sz="1400" dirty="0"/>
          </a:p>
          <a:p>
            <a:r>
              <a:rPr lang="ru-RU" sz="1400" b="1" dirty="0"/>
              <a:t>РОССИИ //УФК по Красноярскому краю,</a:t>
            </a:r>
            <a:endParaRPr lang="ru-RU" sz="1400" dirty="0"/>
          </a:p>
          <a:p>
            <a:r>
              <a:rPr lang="ru-RU" sz="1400" b="1" dirty="0"/>
              <a:t>г. Красноярск, БИК 010407105,</a:t>
            </a:r>
            <a:endParaRPr lang="ru-RU" sz="1400" dirty="0"/>
          </a:p>
          <a:p>
            <a:r>
              <a:rPr lang="ru-RU" sz="1400" b="1" dirty="0"/>
              <a:t>банк. счет 40102810245370000011,</a:t>
            </a:r>
            <a:endParaRPr lang="ru-RU" sz="1400" dirty="0"/>
          </a:p>
          <a:p>
            <a:r>
              <a:rPr lang="ru-RU" sz="1400" b="1" dirty="0" err="1"/>
              <a:t>казн</a:t>
            </a:r>
            <a:r>
              <a:rPr lang="ru-RU" sz="1400" b="1" dirty="0"/>
              <a:t>. счет 03211643000000011900,</a:t>
            </a:r>
            <a:endParaRPr lang="ru-RU" sz="1400" dirty="0"/>
          </a:p>
          <a:p>
            <a:r>
              <a:rPr lang="ru-RU" sz="1400" b="1" dirty="0"/>
              <a:t>УФК по Красноярскому краю</a:t>
            </a:r>
            <a:r>
              <a:rPr lang="ru-RU" sz="1400" dirty="0"/>
              <a:t> </a:t>
            </a:r>
          </a:p>
          <a:p>
            <a:r>
              <a:rPr lang="ru-RU" sz="1400" b="1" dirty="0"/>
              <a:t>(л/с 03191822710 ФКУЗ «МСЧ МВД России</a:t>
            </a:r>
            <a:r>
              <a:rPr lang="ru-RU" sz="1400" dirty="0"/>
              <a:t> </a:t>
            </a:r>
          </a:p>
          <a:p>
            <a:r>
              <a:rPr lang="ru-RU" sz="1400" b="1" dirty="0"/>
              <a:t>по Красноярскому краю</a:t>
            </a:r>
            <a:r>
              <a:rPr lang="ru-RU" sz="1400" dirty="0"/>
              <a:t>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51339" y="819150"/>
            <a:ext cx="4393452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2</a:t>
            </a:r>
            <a:r>
              <a:rPr lang="ru-RU" sz="1400" b="1" dirty="0" smtClean="0"/>
              <a:t>. Поставщик: </a:t>
            </a:r>
          </a:p>
          <a:p>
            <a:r>
              <a:rPr lang="ru-RU" sz="1200" dirty="0" smtClean="0"/>
              <a:t>ФКУЗ </a:t>
            </a:r>
            <a:r>
              <a:rPr lang="ru-RU" sz="1200" dirty="0"/>
              <a:t>«МСЧ МВД России по Красноярскому кран»</a:t>
            </a:r>
          </a:p>
          <a:p>
            <a:r>
              <a:rPr lang="ru-RU" sz="1200" dirty="0"/>
              <a:t>Юридический адрес: 660021, г, Красноярск, </a:t>
            </a:r>
          </a:p>
          <a:p>
            <a:r>
              <a:rPr lang="ru-RU" sz="1200" dirty="0"/>
              <a:t>ул. Карла Маркса. 128 8(30]) 2016504, </a:t>
            </a:r>
          </a:p>
          <a:p>
            <a:r>
              <a:rPr lang="ru-RU" sz="1200" dirty="0"/>
              <a:t>факс: 8(391) 221-46-04</a:t>
            </a:r>
          </a:p>
          <a:p>
            <a:r>
              <a:rPr lang="ru-RU" sz="1200" dirty="0"/>
              <a:t>Эл. ящик: ho3t7itakuviJ24@ygBdex.nl</a:t>
            </a:r>
          </a:p>
          <a:p>
            <a:r>
              <a:rPr lang="ru-RU" sz="1200" dirty="0"/>
              <a:t>для передачи информации:</a:t>
            </a:r>
          </a:p>
          <a:p>
            <a:r>
              <a:rPr lang="ru-RU" sz="1200" dirty="0" err="1"/>
              <a:t>aoteka</a:t>
            </a:r>
            <a:r>
              <a:rPr lang="ru-RU" sz="1200" dirty="0"/>
              <a:t>. </a:t>
            </a:r>
            <a:r>
              <a:rPr lang="ru-RU" sz="1200" dirty="0" err="1"/>
              <a:t>am</a:t>
            </a:r>
            <a:r>
              <a:rPr lang="ru-RU" sz="1200" dirty="0"/>
              <a:t> 0 'Он а ndex.ru</a:t>
            </a:r>
          </a:p>
          <a:p>
            <a:r>
              <a:rPr lang="ru-RU" sz="1200" dirty="0"/>
              <a:t>тел. 8 391 2651294 ; Ходеева Елена Юрьевна)</a:t>
            </a:r>
          </a:p>
          <a:p>
            <a:r>
              <a:rPr lang="ru-RU" sz="1200" dirty="0"/>
              <a:t>Банковские реквизиты:</a:t>
            </a:r>
          </a:p>
          <a:p>
            <a:r>
              <a:rPr lang="ru-RU" sz="1200" dirty="0"/>
              <a:t>ИНН 246О073957 КПП 246001001</a:t>
            </a:r>
          </a:p>
          <a:p>
            <a:r>
              <a:rPr lang="ru-RU" sz="1400" b="1" dirty="0"/>
              <a:t>ОТДЕЛЕНИЕ КРАСНОЯРСК БАНКА </a:t>
            </a:r>
            <a:endParaRPr lang="ru-RU" sz="1400" dirty="0"/>
          </a:p>
          <a:p>
            <a:r>
              <a:rPr lang="ru-RU" sz="1400" b="1" dirty="0"/>
              <a:t>РОССИИ //УФК по Красноярскому краю,</a:t>
            </a:r>
            <a:endParaRPr lang="ru-RU" sz="1400" dirty="0"/>
          </a:p>
          <a:p>
            <a:r>
              <a:rPr lang="ru-RU" sz="1400" b="1" dirty="0"/>
              <a:t>г. Красноярск, БИК 010407105,</a:t>
            </a:r>
            <a:endParaRPr lang="ru-RU" sz="1400" dirty="0"/>
          </a:p>
          <a:p>
            <a:r>
              <a:rPr lang="ru-RU" sz="1400" b="1" dirty="0"/>
              <a:t>банк. счет 40102810245370000011,</a:t>
            </a:r>
            <a:endParaRPr lang="ru-RU" sz="1400" dirty="0"/>
          </a:p>
          <a:p>
            <a:r>
              <a:rPr lang="ru-RU" sz="1400" b="1" dirty="0" err="1"/>
              <a:t>казн</a:t>
            </a:r>
            <a:r>
              <a:rPr lang="ru-RU" sz="1400" b="1" dirty="0"/>
              <a:t>. счет </a:t>
            </a:r>
            <a:r>
              <a:rPr lang="ru-RU" sz="1400" b="1" dirty="0" smtClean="0">
                <a:solidFill>
                  <a:schemeClr val="dk1"/>
                </a:solidFill>
              </a:rPr>
              <a:t>03100643000000011900</a:t>
            </a:r>
            <a:r>
              <a:rPr lang="ru-RU" sz="1400" b="1" dirty="0" smtClean="0"/>
              <a:t>,</a:t>
            </a:r>
            <a:endParaRPr lang="ru-RU" sz="1400" dirty="0"/>
          </a:p>
          <a:p>
            <a:r>
              <a:rPr lang="ru-RU" sz="1400" b="1" dirty="0"/>
              <a:t>УФК по Красноярскому краю</a:t>
            </a:r>
            <a:r>
              <a:rPr lang="ru-RU" sz="1400" dirty="0"/>
              <a:t> </a:t>
            </a:r>
          </a:p>
          <a:p>
            <a:r>
              <a:rPr lang="ru-RU" sz="1400" b="1" dirty="0"/>
              <a:t>(л/с </a:t>
            </a:r>
            <a:r>
              <a:rPr lang="ru-RU" sz="1400" b="1" dirty="0" smtClean="0"/>
              <a:t>04191822710 </a:t>
            </a:r>
            <a:r>
              <a:rPr lang="ru-RU" sz="1400" b="1" dirty="0"/>
              <a:t>ФКУЗ «МСЧ МВД России</a:t>
            </a:r>
            <a:r>
              <a:rPr lang="ru-RU" sz="1400" dirty="0"/>
              <a:t> </a:t>
            </a:r>
          </a:p>
          <a:p>
            <a:r>
              <a:rPr lang="ru-RU" sz="1400" b="1" dirty="0"/>
              <a:t>по Красноярскому краю</a:t>
            </a:r>
            <a:r>
              <a:rPr lang="ru-RU" sz="1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30697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0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52" y="68666"/>
            <a:ext cx="1458106" cy="57049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73313" y="68666"/>
            <a:ext cx="1812687" cy="57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987" tIns="72494" rIns="144987" bIns="72494" rtlCol="0" anchor="ctr"/>
          <a:lstStyle/>
          <a:p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</a:rPr>
              <a:t>УФК по Красноярскому краю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38400" y="209550"/>
            <a:ext cx="6629400" cy="762000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r>
              <a:rPr lang="ru-RU" sz="1400" dirty="0" smtClean="0"/>
              <a:t>Оформление </a:t>
            </a:r>
            <a:r>
              <a:rPr lang="ru-RU" sz="1400" dirty="0"/>
              <a:t>Заявки на кассовый расход для уплаты НДФЛ с лицевого счета с кодом 03 получателя средств федерального </a:t>
            </a:r>
            <a:r>
              <a:rPr lang="ru-RU" sz="1400" dirty="0" smtClean="0"/>
              <a:t>бюджета, Страница 2             </a:t>
            </a:r>
            <a:endParaRPr lang="ru-RU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52" y="1047750"/>
            <a:ext cx="8693150" cy="3838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044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0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52" y="68666"/>
            <a:ext cx="1458106" cy="57049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73313" y="68666"/>
            <a:ext cx="1812687" cy="57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987" tIns="72494" rIns="144987" bIns="72494" rtlCol="0" anchor="ctr"/>
          <a:lstStyle/>
          <a:p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</a:rPr>
              <a:t>УФК по Красноярскому краю</a:t>
            </a:r>
            <a:endParaRPr lang="ru-RU" sz="11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6" t="13027" r="22233" b="6227"/>
          <a:stretch/>
        </p:blipFill>
        <p:spPr bwMode="auto">
          <a:xfrm>
            <a:off x="204987" y="823555"/>
            <a:ext cx="8700899" cy="4106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438400" y="68666"/>
            <a:ext cx="6629400" cy="609757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r>
              <a:rPr lang="ru-RU" sz="1400" dirty="0"/>
              <a:t>Образец платежного поручения при перечислении средств  на лицевой счет федерального казенного учреждения с кодом 05 </a:t>
            </a:r>
            <a:r>
              <a:rPr lang="ru-RU" sz="1400" dirty="0" smtClean="0"/>
              <a:t>ФССП или Обеспечения заявки на участие в аукционе</a:t>
            </a:r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90" y="793996"/>
            <a:ext cx="8701696" cy="4136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486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90800" y="68666"/>
            <a:ext cx="6477000" cy="609757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r>
              <a:rPr lang="ru-RU" sz="1400" dirty="0"/>
              <a:t>Оформление Заявки на кассовый расход для о</a:t>
            </a:r>
            <a:r>
              <a:rPr lang="ru-RU" sz="1400" dirty="0" smtClean="0"/>
              <a:t>платы товаров и услуг  </a:t>
            </a:r>
            <a:r>
              <a:rPr lang="ru-RU" sz="1400" dirty="0"/>
              <a:t>с лицевого счета с кодом 03 получателя средств федерального </a:t>
            </a:r>
            <a:r>
              <a:rPr lang="ru-RU" sz="1400" dirty="0" smtClean="0"/>
              <a:t>бюджета на лицевой счет </a:t>
            </a:r>
            <a:r>
              <a:rPr lang="ru-RU" sz="1400" dirty="0"/>
              <a:t>с кодом</a:t>
            </a:r>
            <a:r>
              <a:rPr lang="ru-RU" sz="1400" dirty="0" smtClean="0"/>
              <a:t> 04 администратора доходов, </a:t>
            </a:r>
            <a:r>
              <a:rPr lang="ru-RU" sz="1400" dirty="0"/>
              <a:t>Страница 2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52" y="68666"/>
            <a:ext cx="1458106" cy="5704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73313" y="68666"/>
            <a:ext cx="1665087" cy="57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987" tIns="72494" rIns="144987" bIns="72494" rtlCol="0" anchor="ctr"/>
          <a:lstStyle/>
          <a:p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</a:rPr>
              <a:t>УФК по Красноярскому краю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52" y="819150"/>
            <a:ext cx="8693150" cy="420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71550"/>
            <a:ext cx="8991600" cy="338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1514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rgbClr val="003B59"/>
          </a:solidFill>
        </a:ln>
      </a:spPr>
      <a:bodyPr wrap="square" lIns="0" tIns="0" rIns="0" bIns="0" rtlCol="0"/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2248</TotalTime>
  <Words>611</Words>
  <Application>Microsoft Office PowerPoint</Application>
  <PresentationFormat>Экран (16:9)</PresentationFormat>
  <Paragraphs>137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Жуковская Елена Владимировна</cp:lastModifiedBy>
  <cp:revision>220</cp:revision>
  <cp:lastPrinted>2020-12-23T05:06:01Z</cp:lastPrinted>
  <dcterms:created xsi:type="dcterms:W3CDTF">2019-07-31T16:47:50Z</dcterms:created>
  <dcterms:modified xsi:type="dcterms:W3CDTF">2021-01-27T02:43:23Z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