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7.xml.rels" ContentType="application/vnd.openxmlformats-package.relationships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media/image1.png" ContentType="image/png"/>
  <Override PartName="/ppt/media/image9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2190412" cy="9001125"/>
  <p:notesSz cx="9926637" cy="6797675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plotArea>
      <c:lineChart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Чеки</c:v>
                </c:pt>
              </c:strCache>
            </c:strRef>
          </c:tx>
          <c:spPr>
            <a:solidFill>
              <a:srgbClr val="4a7ebb"/>
            </a:solidFill>
            <a:ln w="28440">
              <a:solidFill>
                <a:srgbClr val="4a7ebb"/>
              </a:solidFill>
              <a:round/>
            </a:ln>
          </c:spPr>
          <c:marker>
            <c:symbol val="circle"/>
            <c:size val="7"/>
            <c:spPr>
              <a:solidFill>
                <a:srgbClr val="4a7ebb"/>
              </a:solidFill>
            </c:spPr>
          </c:marker>
          <c:dPt>
            <c:idx val="0"/>
            <c:marker>
              <c:symbol val="circle"/>
              <c:size val="7"/>
              <c:spPr>
                <a:solidFill>
                  <a:srgbClr val="4a7ebb"/>
                </a:solidFill>
              </c:spPr>
            </c:marker>
          </c:dPt>
          <c:dPt>
            <c:idx val="1"/>
            <c:marker>
              <c:symbol val="circle"/>
              <c:size val="7"/>
              <c:spPr>
                <a:solidFill>
                  <a:srgbClr val="4a7ebb"/>
                </a:solidFill>
              </c:spPr>
            </c:marker>
          </c:dPt>
          <c:dPt>
            <c:idx val="2"/>
            <c:marker>
              <c:symbol val="circle"/>
              <c:size val="7"/>
              <c:spPr>
                <a:solidFill>
                  <a:srgbClr val="4a7ebb"/>
                </a:solidFill>
              </c:spPr>
            </c:marker>
          </c:dPt>
          <c:dPt>
            <c:idx val="3"/>
            <c:marker>
              <c:symbol val="circle"/>
              <c:size val="7"/>
              <c:spPr>
                <a:solidFill>
                  <a:srgbClr val="4a7ebb"/>
                </a:solidFill>
              </c:spPr>
            </c:marker>
          </c:dPt>
          <c:dLbls>
            <c:numFmt formatCode="#,##0.00" sourceLinked="0"/>
            <c:dLbl>
              <c:idx val="0"/>
              <c:numFmt formatCode="#,##0.00" sourceLinked="0"/>
              <c:txPr>
                <a:bodyPr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numFmt formatCode="#,##0.00" sourceLinked="0"/>
              <c:txPr>
                <a:bodyPr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2"/>
              <c:numFmt formatCode="#,##0.00" sourceLinked="0"/>
              <c:txPr>
                <a:bodyPr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3"/>
              <c:numFmt formatCode="#,##0.00" sourceLinked="0"/>
              <c:txPr>
                <a:bodyPr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/>
              <a:lstStyle/>
              <a:p>
                <a:pPr>
                  <a:defRPr b="0" sz="1600" spc="-1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5"/>
                <c:pt idx="0">
                  <c:v>I кв.2019</c:v>
                </c:pt>
                <c:pt idx="1">
                  <c:v>II кв.2019</c:v>
                </c:pt>
                <c:pt idx="2">
                  <c:v>III кв.2019</c:v>
                </c:pt>
                <c:pt idx="3">
                  <c:v>IV кв.2019</c:v>
                </c:pt>
                <c:pt idx="4">
                  <c:v>I кв.2020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65723363.12</c:v>
                </c:pt>
                <c:pt idx="1">
                  <c:v>49261585</c:v>
                </c:pt>
                <c:pt idx="2">
                  <c:v>54561647.29</c:v>
                </c:pt>
                <c:pt idx="3">
                  <c:v>62044245.09</c:v>
                </c:pt>
                <c:pt idx="4">
                  <c:v>45157039.05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Карты</c:v>
                </c:pt>
              </c:strCache>
            </c:strRef>
          </c:tx>
          <c:spPr>
            <a:solidFill>
              <a:srgbClr val="be4b48"/>
            </a:solidFill>
            <a:ln w="28440">
              <a:solidFill>
                <a:srgbClr val="be4b48"/>
              </a:solidFill>
              <a:round/>
            </a:ln>
          </c:spPr>
          <c:marker>
            <c:symbol val="circle"/>
            <c:size val="7"/>
            <c:spPr>
              <a:solidFill>
                <a:srgbClr val="be4b48"/>
              </a:solidFill>
            </c:spPr>
          </c:marker>
          <c:dPt>
            <c:idx val="0"/>
            <c:marker>
              <c:symbol val="circle"/>
              <c:size val="7"/>
              <c:spPr>
                <a:solidFill>
                  <a:srgbClr val="be4b48"/>
                </a:solidFill>
              </c:spPr>
            </c:marker>
          </c:dPt>
          <c:dPt>
            <c:idx val="1"/>
            <c:marker>
              <c:symbol val="circle"/>
              <c:size val="7"/>
              <c:spPr>
                <a:solidFill>
                  <a:srgbClr val="be4b48"/>
                </a:solidFill>
              </c:spPr>
            </c:marker>
          </c:dPt>
          <c:dPt>
            <c:idx val="2"/>
            <c:marker>
              <c:symbol val="circle"/>
              <c:size val="7"/>
              <c:spPr>
                <a:solidFill>
                  <a:srgbClr val="be4b48"/>
                </a:solidFill>
              </c:spPr>
            </c:marker>
          </c:dPt>
          <c:dPt>
            <c:idx val="4"/>
            <c:marker>
              <c:symbol val="circle"/>
              <c:size val="7"/>
              <c:spPr>
                <a:solidFill>
                  <a:srgbClr val="be4b48"/>
                </a:solidFill>
              </c:spPr>
            </c:marker>
          </c:dPt>
          <c:dLbls>
            <c:numFmt formatCode="#,##0.00" sourceLinked="0"/>
            <c:dLbl>
              <c:idx val="0"/>
              <c:numFmt formatCode="#,##0.00" sourceLinked="0"/>
              <c:txPr>
                <a:bodyPr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numFmt formatCode="#,##0.00" sourceLinked="0"/>
              <c:txPr>
                <a:bodyPr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2"/>
              <c:numFmt formatCode="#,##0.00" sourceLinked="0"/>
              <c:txPr>
                <a:bodyPr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4"/>
              <c:numFmt formatCode="#,##0.00" sourceLinked="0"/>
              <c:txPr>
                <a:bodyPr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/>
              <a:lstStyle/>
              <a:p>
                <a:pPr>
                  <a:defRPr b="0" sz="1600" spc="-1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5"/>
                <c:pt idx="0">
                  <c:v>I кв.2019</c:v>
                </c:pt>
                <c:pt idx="1">
                  <c:v>II кв.2019</c:v>
                </c:pt>
                <c:pt idx="2">
                  <c:v>III кв.2019</c:v>
                </c:pt>
                <c:pt idx="3">
                  <c:v>IV кв.2019</c:v>
                </c:pt>
                <c:pt idx="4">
                  <c:v>I кв.2020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5"/>
                <c:pt idx="0">
                  <c:v>41798086.42</c:v>
                </c:pt>
                <c:pt idx="1">
                  <c:v>35803575.04</c:v>
                </c:pt>
                <c:pt idx="2">
                  <c:v>41863950.59</c:v>
                </c:pt>
                <c:pt idx="3">
                  <c:v>46161060.58</c:v>
                </c:pt>
                <c:pt idx="4">
                  <c:v>35677566.73</c:v>
                </c:pt>
              </c:numCache>
            </c:numRef>
          </c:val>
          <c:smooth val="0"/>
        </c:ser>
        <c:hiLowLines>
          <c:spPr>
            <a:ln>
              <a:noFill/>
            </a:ln>
          </c:spPr>
        </c:hiLowLines>
        <c:marker val="1"/>
        <c:axId val="5255385"/>
        <c:axId val="64726834"/>
      </c:lineChart>
      <c:catAx>
        <c:axId val="5255385"/>
        <c:scaling>
          <c:orientation val="minMax"/>
        </c:scaling>
        <c:delete val="0"/>
        <c:axPos val="b"/>
        <c:numFmt formatCode="[$-419]DD/MM/YYYY" sourceLinked="1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800" spc="-1" strike="noStrike">
                <a:solidFill>
                  <a:srgbClr val="808080"/>
                </a:solidFill>
                <a:latin typeface="Arial"/>
              </a:defRPr>
            </a:pPr>
          </a:p>
        </c:txPr>
        <c:crossAx val="64726834"/>
        <c:crosses val="autoZero"/>
        <c:auto val="1"/>
        <c:lblAlgn val="ctr"/>
        <c:lblOffset val="100"/>
      </c:catAx>
      <c:valAx>
        <c:axId val="64726834"/>
        <c:scaling>
          <c:orientation val="minMax"/>
          <c:min val="30000000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600" spc="-1" strike="noStrike">
                <a:solidFill>
                  <a:srgbClr val="808080"/>
                </a:solidFill>
                <a:latin typeface="Arial"/>
              </a:defRPr>
            </a:pPr>
          </a:p>
        </c:txPr>
        <c:crossAx val="5255385"/>
        <c:crosses val="autoZero"/>
        <c:crossBetween val="midCat"/>
      </c:valAx>
      <c:spPr>
        <a:solidFill>
          <a:srgbClr val="ffffff"/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0.902436297025372"/>
          <c:y val="0.802701272395298"/>
          <c:w val="0.094091480752406"/>
          <c:h val="0.0938728175282438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b="0" sz="1800" spc="-1" strike="noStrike">
              <a:solidFill>
                <a:srgbClr val="000000"/>
              </a:solidFill>
              <a:latin typeface="Arial"/>
            </a:defRPr>
          </a:pPr>
        </a:p>
      </c:txPr>
    </c:legend>
    <c:plotVisOnly val="1"/>
    <c:dispBlanksAs val="gap"/>
  </c:chart>
  <c:spPr>
    <a:noFill/>
    <a:ln w="9360">
      <a:solidFill>
        <a:srgbClr val="d9d9d9"/>
      </a:solidFill>
      <a:round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1" sz="1600" spc="-1" strike="noStrike">
                <a:solidFill>
                  <a:srgbClr val="1f497d"/>
                </a:solidFill>
                <a:latin typeface="Arial"/>
              </a:defRPr>
            </a:pPr>
            <a:r>
              <a:rPr b="1" sz="1600" spc="-1" strike="noStrike">
                <a:solidFill>
                  <a:srgbClr val="1f497d"/>
                </a:solidFill>
                <a:latin typeface="Arial"/>
              </a:rPr>
              <a:t>Динамика получения наличных денежных средств через счета № 40116  федеральными казенными учреждениями с 2018 по 2020 (тыс. руб.) </a:t>
            </a:r>
          </a:p>
        </c:rich>
      </c:tx>
      <c:overlay val="0"/>
      <c:spPr>
        <a:noFill/>
        <a:ln>
          <a:noFill/>
        </a:ln>
      </c:spPr>
    </c:title>
    <c:autoTitleDeleted val="0"/>
    <c:plotArea>
      <c:lineChart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Федеральные казенные учреждения</c:v>
                </c:pt>
              </c:strCache>
            </c:strRef>
          </c:tx>
          <c:spPr>
            <a:solidFill>
              <a:srgbClr val="4a7ebb"/>
            </a:solidFill>
            <a:ln w="31680">
              <a:solidFill>
                <a:srgbClr val="4a7ebb"/>
              </a:solidFill>
              <a:round/>
            </a:ln>
          </c:spPr>
          <c:marker>
            <c:symbol val="diamond"/>
            <c:size val="12"/>
            <c:spPr>
              <a:solidFill>
                <a:srgbClr val="4a7ebb"/>
              </a:solidFill>
            </c:spPr>
          </c:marker>
          <c:dPt>
            <c:idx val="0"/>
            <c:marker>
              <c:symbol val="diamond"/>
              <c:size val="12"/>
              <c:spPr>
                <a:solidFill>
                  <a:srgbClr val="4a7ebb"/>
                </a:solidFill>
              </c:spPr>
            </c:marker>
          </c:dPt>
          <c:dPt>
            <c:idx val="1"/>
            <c:marker>
              <c:symbol val="diamond"/>
              <c:size val="12"/>
              <c:spPr>
                <a:solidFill>
                  <a:srgbClr val="4a7ebb"/>
                </a:solidFill>
              </c:spPr>
            </c:marker>
          </c:dPt>
          <c:dPt>
            <c:idx val="2"/>
            <c:marker>
              <c:symbol val="diamond"/>
              <c:size val="12"/>
              <c:spPr>
                <a:solidFill>
                  <a:srgbClr val="4a7ebb"/>
                </a:solidFill>
              </c:spPr>
            </c:marker>
          </c:dPt>
          <c:dPt>
            <c:idx val="3"/>
            <c:marker>
              <c:symbol val="diamond"/>
              <c:size val="12"/>
              <c:spPr>
                <a:solidFill>
                  <a:srgbClr val="4a7ebb"/>
                </a:solidFill>
              </c:spPr>
            </c:marker>
          </c:dPt>
          <c:dLbls>
            <c:numFmt formatCode="General" sourceLinked="1"/>
            <c:dLbl>
              <c:idx val="0"/>
              <c:numFmt formatCode="General" sourceLinked="1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1"/>
              <c:numFmt formatCode="General" sourceLinked="1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2"/>
              <c:numFmt formatCode="General" sourceLinked="1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3"/>
              <c:numFmt formatCode="General" sourceLinked="1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/>
              <a:lstStyle/>
              <a:p>
                <a:pPr>
                  <a:defRPr b="0" sz="1800" spc="-1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4"/>
                <c:pt idx="0">
                  <c:v>I кв. 2018 года</c:v>
                </c:pt>
                <c:pt idx="1">
                  <c:v>II кв. 2018 года</c:v>
                </c:pt>
                <c:pt idx="2">
                  <c:v>III кв. 2018 года</c:v>
                </c:pt>
                <c:pt idx="3">
                  <c:v>IV кв. 2018 года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602.8</c:v>
                </c:pt>
                <c:pt idx="1">
                  <c:v>1433.9</c:v>
                </c:pt>
                <c:pt idx="2">
                  <c:v>726.2</c:v>
                </c:pt>
                <c:pt idx="3">
                  <c:v>0</c:v>
                </c:pt>
              </c:numCache>
            </c:numRef>
          </c:val>
          <c:smooth val="0"/>
        </c:ser>
        <c:hiLowLines>
          <c:spPr>
            <a:ln>
              <a:noFill/>
            </a:ln>
          </c:spPr>
        </c:hiLowLines>
        <c:marker val="1"/>
        <c:axId val="49651983"/>
        <c:axId val="77787258"/>
      </c:lineChart>
      <c:catAx>
        <c:axId val="49651983"/>
        <c:scaling>
          <c:orientation val="minMax"/>
        </c:scaling>
        <c:delete val="0"/>
        <c:axPos val="b"/>
        <c:numFmt formatCode="[$-419]DD/MM/YYYY" sourceLinked="1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800" spc="-1" strike="noStrike">
                <a:solidFill>
                  <a:srgbClr val="808080"/>
                </a:solidFill>
                <a:latin typeface="Arial"/>
              </a:defRPr>
            </a:pPr>
          </a:p>
        </c:txPr>
        <c:crossAx val="77787258"/>
        <c:crosses val="autoZero"/>
        <c:auto val="1"/>
        <c:lblAlgn val="ctr"/>
        <c:lblOffset val="100"/>
      </c:catAx>
      <c:valAx>
        <c:axId val="77787258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600" spc="-1" strike="noStrike">
                <a:solidFill>
                  <a:srgbClr val="808080"/>
                </a:solidFill>
                <a:latin typeface="Arial"/>
              </a:defRPr>
            </a:pPr>
          </a:p>
        </c:txPr>
        <c:crossAx val="49651983"/>
        <c:crosses val="autoZero"/>
        <c:crossBetween val="midCat"/>
      </c:valAx>
      <c:spPr>
        <a:solidFill>
          <a:srgbClr val="ffffff"/>
        </a:solidFill>
        <a:ln>
          <a:noFill/>
        </a:ln>
      </c:spPr>
    </c:plotArea>
    <c:plotVisOnly val="1"/>
    <c:dispBlanksAs val="gap"/>
  </c:chart>
  <c:spPr>
    <a:noFill/>
    <a:ln w="9360">
      <a:noFill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1" sz="1600" spc="-1" strike="noStrike">
                <a:solidFill>
                  <a:srgbClr val="1f497d"/>
                </a:solidFill>
                <a:latin typeface="Arial"/>
              </a:defRPr>
            </a:pPr>
            <a:r>
              <a:rPr b="1" sz="1600" spc="-1" strike="noStrike">
                <a:solidFill>
                  <a:srgbClr val="1f497d"/>
                </a:solidFill>
                <a:latin typeface="Arial"/>
              </a:rPr>
              <a:t>Динамика получения наличных денежных средств через счета № 40116  федеральными бюджетными и автономными учреждениями 
в 2018 - 2020 гг. (тыс. руб.)</a:t>
            </a:r>
          </a:p>
        </c:rich>
      </c:tx>
      <c:layout>
        <c:manualLayout>
          <c:xMode val="edge"/>
          <c:yMode val="edge"/>
          <c:x val="0.196345418928032"/>
          <c:y val="0.034156820622986"/>
        </c:manualLayout>
      </c:layout>
      <c:overlay val="0"/>
      <c:spPr>
        <a:noFill/>
        <a:ln>
          <a:noFill/>
        </a:ln>
      </c:spPr>
    </c:title>
    <c:autoTitleDeleted val="0"/>
    <c:plotArea>
      <c:lineChart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Федеральные бюджетные и автономные учреждения</c:v>
                </c:pt>
              </c:strCache>
            </c:strRef>
          </c:tx>
          <c:spPr>
            <a:solidFill>
              <a:srgbClr val="4a7ebb"/>
            </a:solidFill>
            <a:ln w="31680">
              <a:solidFill>
                <a:srgbClr val="4a7ebb"/>
              </a:solidFill>
              <a:round/>
            </a:ln>
          </c:spPr>
          <c:marker>
            <c:symbol val="diamond"/>
            <c:size val="12"/>
            <c:spPr>
              <a:solidFill>
                <a:srgbClr val="4a7ebb"/>
              </a:solidFill>
            </c:spPr>
          </c:marker>
          <c:dPt>
            <c:idx val="2"/>
            <c:marker>
              <c:symbol val="diamond"/>
              <c:size val="12"/>
              <c:spPr>
                <a:solidFill>
                  <a:srgbClr val="4a7ebb"/>
                </a:solidFill>
              </c:spPr>
            </c:marker>
          </c:dPt>
          <c:dPt>
            <c:idx val="3"/>
            <c:marker>
              <c:symbol val="diamond"/>
              <c:size val="12"/>
              <c:spPr>
                <a:solidFill>
                  <a:srgbClr val="4a7ebb"/>
                </a:solidFill>
              </c:spPr>
            </c:marker>
          </c:dPt>
          <c:dPt>
            <c:idx val="4"/>
            <c:marker>
              <c:symbol val="diamond"/>
              <c:size val="12"/>
              <c:spPr>
                <a:solidFill>
                  <a:srgbClr val="4a7ebb"/>
                </a:solidFill>
              </c:spPr>
            </c:marker>
          </c:dPt>
          <c:dPt>
            <c:idx val="5"/>
            <c:marker>
              <c:symbol val="diamond"/>
              <c:size val="12"/>
              <c:spPr>
                <a:solidFill>
                  <a:srgbClr val="4a7ebb"/>
                </a:solidFill>
              </c:spPr>
            </c:marker>
          </c:dPt>
          <c:dLbls>
            <c:numFmt formatCode="#,##0.00" sourceLinked="0"/>
            <c:dLbl>
              <c:idx val="2"/>
              <c:numFmt formatCode="#,##0.00" sourceLinked="0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3"/>
              <c:numFmt formatCode="#,##0.00" sourceLinked="0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4"/>
              <c:numFmt formatCode="#,##0.00" sourceLinked="0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dLbl>
              <c:idx val="5"/>
              <c:numFmt formatCode="#,##0.00" sourceLinked="0"/>
              <c:txPr>
                <a:bodyPr/>
                <a:lstStyle/>
                <a:p>
                  <a:pPr>
                    <a:defRPr b="0" sz="1600" spc="-1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/>
              <a:lstStyle/>
              <a:p>
                <a:pPr>
                  <a:defRPr b="0" sz="1600" spc="-1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6"/>
                <c:pt idx="0">
                  <c:v>II кв. 2018 года</c:v>
                </c:pt>
                <c:pt idx="1">
                  <c:v>III кв. 2018 года</c:v>
                </c:pt>
                <c:pt idx="2">
                  <c:v>IV кв. 2018 года</c:v>
                </c:pt>
                <c:pt idx="3">
                  <c:v>I кв. 2019 года</c:v>
                </c:pt>
                <c:pt idx="4">
                  <c:v>II кв. 2019 года</c:v>
                </c:pt>
                <c:pt idx="5">
                  <c:v>III кв. 2019 года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12277.6</c:v>
                </c:pt>
                <c:pt idx="1">
                  <c:v>23476.5</c:v>
                </c:pt>
                <c:pt idx="2">
                  <c:v>4336.7</c:v>
                </c:pt>
                <c:pt idx="3">
                  <c:v>1670.7</c:v>
                </c:pt>
                <c:pt idx="4">
                  <c:v>1108.5</c:v>
                </c:pt>
                <c:pt idx="5">
                  <c:v>0</c:v>
                </c:pt>
              </c:numCache>
            </c:numRef>
          </c:val>
          <c:smooth val="0"/>
        </c:ser>
        <c:hiLowLines>
          <c:spPr>
            <a:ln>
              <a:noFill/>
            </a:ln>
          </c:spPr>
        </c:hiLowLines>
        <c:marker val="1"/>
        <c:axId val="93321650"/>
        <c:axId val="42824830"/>
      </c:lineChart>
      <c:catAx>
        <c:axId val="93321650"/>
        <c:scaling>
          <c:orientation val="minMax"/>
        </c:scaling>
        <c:delete val="0"/>
        <c:axPos val="b"/>
        <c:numFmt formatCode="[$-419]DD/MM/YYYY" sourceLinked="1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 rot="-2700000"/>
          <a:lstStyle/>
          <a:p>
            <a:pPr>
              <a:defRPr b="0" sz="1600" spc="-1" strike="noStrike">
                <a:solidFill>
                  <a:srgbClr val="808080"/>
                </a:solidFill>
                <a:latin typeface="Arial"/>
              </a:defRPr>
            </a:pPr>
          </a:p>
        </c:txPr>
        <c:crossAx val="42824830"/>
        <c:crosses val="autoZero"/>
        <c:auto val="1"/>
        <c:lblAlgn val="ctr"/>
        <c:lblOffset val="100"/>
      </c:catAx>
      <c:valAx>
        <c:axId val="42824830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600" spc="-1" strike="noStrike">
                <a:solidFill>
                  <a:srgbClr val="808080"/>
                </a:solidFill>
                <a:latin typeface="Arial"/>
              </a:defRPr>
            </a:pPr>
          </a:p>
        </c:txPr>
        <c:crossAx val="93321650"/>
        <c:crosses val="autoZero"/>
        <c:crossBetween val="midCat"/>
      </c:valAx>
      <c:spPr>
        <a:solidFill>
          <a:srgbClr val="ffffff"/>
        </a:solidFill>
        <a:ln>
          <a:noFill/>
        </a:ln>
      </c:spPr>
    </c:plotArea>
    <c:plotVisOnly val="1"/>
    <c:dispBlanksAs val="gap"/>
  </c:chart>
  <c:spPr>
    <a:noFill/>
    <a:ln w="9360">
      <a:noFill/>
    </a:ln>
  </c:spPr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3800" spc="-1" strike="noStrike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28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81107D30-53C2-4DBF-81A0-6D8A1EB2146B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sldImg"/>
          </p:nvPr>
        </p:nvSpPr>
        <p:spPr>
          <a:xfrm>
            <a:off x="3411360" y="851040"/>
            <a:ext cx="3103200" cy="2292120"/>
          </a:xfrm>
          <a:prstGeom prst="rect">
            <a:avLst/>
          </a:prstGeom>
        </p:spPr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992160" y="3272400"/>
            <a:ext cx="7941960" cy="2676960"/>
          </a:xfrm>
          <a:prstGeom prst="rect">
            <a:avLst/>
          </a:prstGeom>
        </p:spPr>
        <p:txBody>
          <a:bodyPr lIns="169560" rIns="169560" tIns="84960" bIns="8496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63" name="TextShape 3"/>
          <p:cNvSpPr txBox="1"/>
          <p:nvPr/>
        </p:nvSpPr>
        <p:spPr>
          <a:xfrm>
            <a:off x="5622120" y="6458400"/>
            <a:ext cx="4301640" cy="338760"/>
          </a:xfrm>
          <a:prstGeom prst="rect">
            <a:avLst/>
          </a:prstGeom>
          <a:noFill/>
          <a:ln>
            <a:noFill/>
          </a:ln>
        </p:spPr>
        <p:txBody>
          <a:bodyPr lIns="169560" rIns="169560" tIns="84960" bIns="84960" anchor="b">
            <a:noAutofit/>
          </a:bodyPr>
          <a:p>
            <a:pPr algn="r">
              <a:lnSpc>
                <a:spcPct val="100000"/>
              </a:lnSpc>
            </a:pPr>
            <a:fld id="{4236B9BA-B44A-4208-B3A0-8588DCB64C0B}" type="slidenum">
              <a:rPr b="0" lang="ru-RU" sz="2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2200" spc="-1" strike="noStrike"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sldImg"/>
          </p:nvPr>
        </p:nvSpPr>
        <p:spPr>
          <a:xfrm>
            <a:off x="3238560" y="509760"/>
            <a:ext cx="3449160" cy="2547720"/>
          </a:xfrm>
          <a:prstGeom prst="rect">
            <a:avLst/>
          </a:prstGeom>
        </p:spPr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992160" y="3272400"/>
            <a:ext cx="7941960" cy="2676960"/>
          </a:xfrm>
          <a:prstGeom prst="rect">
            <a:avLst/>
          </a:prstGeom>
        </p:spPr>
        <p:txBody>
          <a:bodyPr lIns="169560" rIns="169560" tIns="84960" bIns="8496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66" name="TextShape 3"/>
          <p:cNvSpPr txBox="1"/>
          <p:nvPr/>
        </p:nvSpPr>
        <p:spPr>
          <a:xfrm>
            <a:off x="5622120" y="6458400"/>
            <a:ext cx="4301640" cy="338760"/>
          </a:xfrm>
          <a:prstGeom prst="rect">
            <a:avLst/>
          </a:prstGeom>
          <a:noFill/>
          <a:ln>
            <a:noFill/>
          </a:ln>
        </p:spPr>
        <p:txBody>
          <a:bodyPr lIns="169560" rIns="169560" tIns="84960" bIns="84960" anchor="b">
            <a:noAutofit/>
          </a:bodyPr>
          <a:p>
            <a:pPr algn="r">
              <a:lnSpc>
                <a:spcPct val="100000"/>
              </a:lnSpc>
            </a:pPr>
            <a:fld id="{4E389F03-D8FD-484A-8CA5-E9FD0DCB5A3C}" type="slidenum">
              <a:rPr b="0" lang="ru-RU" sz="2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2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483264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24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892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800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892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800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914400" y="2796120"/>
            <a:ext cx="10361520" cy="855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24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483264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24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892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800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892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800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914400" y="2796120"/>
            <a:ext cx="10361520" cy="855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623124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609480" y="483264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623124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431892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8028000" y="210600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60948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431892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8028000" y="4832640"/>
            <a:ext cx="353232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914400" y="2796120"/>
            <a:ext cx="10361520" cy="855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240" y="483264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914400" y="2618280"/>
            <a:ext cx="10361520" cy="540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240" y="2106000"/>
            <a:ext cx="535356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4832640"/>
            <a:ext cx="10970640" cy="2489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/>
          </p:nvPr>
        </p:nvSpPr>
        <p:spPr>
          <a:xfrm>
            <a:off x="4144680" y="8371080"/>
            <a:ext cx="390060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609480" y="8371080"/>
            <a:ext cx="280332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A9C5994A-923A-4674-9717-3E41CD0492C2}" type="datetime1">
              <a:rPr b="0" lang="ru-RU" sz="3800" spc="-1" strike="noStrike">
                <a:solidFill>
                  <a:srgbClr val="b2b2b2"/>
                </a:solidFill>
                <a:latin typeface="Arial"/>
              </a:rPr>
              <a:t>04.08.2020</a:t>
            </a:fld>
            <a:endParaRPr b="0" lang="ru-RU" sz="38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8777160" y="8371080"/>
            <a:ext cx="280332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2FA040F3-C14A-45A6-9998-D3609B8F7FB8}" type="slidenum">
              <a:rPr b="0" lang="ru-RU" sz="3800" spc="-1" strike="noStrike">
                <a:solidFill>
                  <a:srgbClr val="b2b2b2"/>
                </a:solidFill>
                <a:latin typeface="Arial"/>
              </a:rPr>
              <a:t>&lt;номер&gt;</a:t>
            </a:fld>
            <a:endParaRPr b="0" lang="ru-RU" sz="38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480" y="358920"/>
            <a:ext cx="10970640" cy="150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3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914400" y="2790360"/>
            <a:ext cx="10361520" cy="15030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2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ftr"/>
          </p:nvPr>
        </p:nvSpPr>
        <p:spPr>
          <a:xfrm>
            <a:off x="4144680" y="8371080"/>
            <a:ext cx="390060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609480" y="8371080"/>
            <a:ext cx="280332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03ABEE0A-C9CE-4AA6-8EFC-45865C8B54A4}" type="datetime1">
              <a:rPr b="0" lang="ru-RU" sz="3800" spc="-1" strike="noStrike">
                <a:solidFill>
                  <a:srgbClr val="b2b2b2"/>
                </a:solidFill>
                <a:latin typeface="Arial"/>
              </a:rPr>
              <a:t>04.08.2020</a:t>
            </a:fld>
            <a:endParaRPr b="0" lang="ru-RU" sz="38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/>
          </p:nvPr>
        </p:nvSpPr>
        <p:spPr>
          <a:xfrm>
            <a:off x="8777160" y="8371080"/>
            <a:ext cx="280332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71E4D4E8-A076-4626-A1E2-C0B76B2924CF}" type="slidenum">
              <a:rPr b="0" lang="ru-RU" sz="3800" spc="-1" strike="noStrike">
                <a:solidFill>
                  <a:srgbClr val="b2b2b2"/>
                </a:solidFill>
                <a:latin typeface="Arial"/>
              </a:rPr>
              <a:t>&lt;номер&gt;</a:t>
            </a:fld>
            <a:endParaRPr b="0" lang="ru-RU" sz="38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914400" y="2796120"/>
            <a:ext cx="10361520" cy="1843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1" lang="ru-RU" sz="1200" spc="-1" strike="noStrike">
                <a:solidFill>
                  <a:srgbClr val="003b5a"/>
                </a:solidFill>
                <a:latin typeface="Arial"/>
              </a:rPr>
              <a:t>Образец заголовка</a:t>
            </a:r>
            <a:endParaRPr b="0" lang="ru-RU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dt"/>
          </p:nvPr>
        </p:nvSpPr>
        <p:spPr>
          <a:xfrm>
            <a:off x="609480" y="8371080"/>
            <a:ext cx="280332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5836FFCC-5606-4A78-983E-B665B18C2E63}" type="datetime1">
              <a:rPr b="0" lang="ru-RU" sz="3800" spc="-1" strike="noStrike">
                <a:solidFill>
                  <a:srgbClr val="8b8b8b"/>
                </a:solidFill>
                <a:latin typeface="Arial"/>
              </a:rPr>
              <a:t>04.08.2020</a:t>
            </a:fld>
            <a:endParaRPr b="0" lang="ru-RU" sz="3800" spc="-1" strike="noStrike"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ftr"/>
          </p:nvPr>
        </p:nvSpPr>
        <p:spPr>
          <a:xfrm>
            <a:off x="4144680" y="8371080"/>
            <a:ext cx="390060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8777160" y="8371080"/>
            <a:ext cx="2803320" cy="58428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E86DD86F-35CE-4770-B415-51EB09CCF297}" type="slidenum">
              <a:rPr b="0" lang="ru-RU" sz="3800" spc="-1" strike="noStrike">
                <a:solidFill>
                  <a:srgbClr val="8b8b8b"/>
                </a:solidFill>
                <a:latin typeface="Arial"/>
              </a:rPr>
              <a:t>&lt;номер&gt;</a:t>
            </a:fld>
            <a:endParaRPr b="0" lang="ru-RU" sz="38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609480" y="2106000"/>
            <a:ext cx="10970640" cy="5220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chart" Target="../charts/chart3.xml"/><Relationship Id="rId3" Type="http://schemas.openxmlformats.org/officeDocument/2006/relationships/slideLayout" Target="../slideLayouts/slideLayout26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6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6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26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chart" Target="../charts/chart1.xml"/><Relationship Id="rId3" Type="http://schemas.openxmlformats.org/officeDocument/2006/relationships/slideLayout" Target="../slideLayouts/slideLayout26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chart" Target="../charts/chart2.xml"/><Relationship Id="rId3" Type="http://schemas.openxmlformats.org/officeDocument/2006/relationships/slideLayout" Target="../slideLayouts/slideLayout26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16920" y="8447760"/>
            <a:ext cx="12161880" cy="360"/>
          </a:xfrm>
          <a:custGeom>
            <a:avLst/>
            <a:gdLst/>
            <a:ahLst/>
            <a:rect l="l" t="t" r="r" b="b"/>
            <a:pathLst>
              <a:path w="5752465" h="0">
                <a:moveTo>
                  <a:pt x="0" y="0"/>
                </a:moveTo>
                <a:lnTo>
                  <a:pt x="5751940" y="0"/>
                </a:lnTo>
              </a:path>
            </a:pathLst>
          </a:custGeom>
          <a:noFill/>
          <a:ln w="9360">
            <a:solidFill>
              <a:srgbClr val="003b59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CustomShape 2"/>
          <p:cNvSpPr/>
          <p:nvPr/>
        </p:nvSpPr>
        <p:spPr>
          <a:xfrm>
            <a:off x="9555480" y="576000"/>
            <a:ext cx="2622600" cy="763524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3"/>
          <p:cNvSpPr/>
          <p:nvPr/>
        </p:nvSpPr>
        <p:spPr>
          <a:xfrm>
            <a:off x="0" y="8403480"/>
            <a:ext cx="4849920" cy="45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>
              <a:lnSpc>
                <a:spcPct val="100000"/>
              </a:lnSpc>
            </a:pPr>
            <a:r>
              <a:rPr b="0" lang="ru-RU" sz="1700" spc="-1" strike="noStrike">
                <a:solidFill>
                  <a:srgbClr val="a6a6a6"/>
                </a:solidFill>
                <a:latin typeface="Arial"/>
              </a:rPr>
              <a:t>www.roskazna.ru</a:t>
            </a:r>
            <a:endParaRPr b="0" lang="ru-RU" sz="1700" spc="-1" strike="noStrike">
              <a:latin typeface="Arial"/>
            </a:endParaRPr>
          </a:p>
        </p:txBody>
      </p:sp>
      <p:sp>
        <p:nvSpPr>
          <p:cNvPr id="132" name="CustomShape 4"/>
          <p:cNvSpPr/>
          <p:nvPr/>
        </p:nvSpPr>
        <p:spPr>
          <a:xfrm>
            <a:off x="7383960" y="8403480"/>
            <a:ext cx="4833000" cy="45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r">
              <a:lnSpc>
                <a:spcPct val="100000"/>
              </a:lnSpc>
            </a:pPr>
            <a:r>
              <a:rPr b="0" lang="ru-RU" sz="1700" spc="-1" strike="noStrike">
                <a:solidFill>
                  <a:srgbClr val="a6a6a6"/>
                </a:solidFill>
                <a:latin typeface="Arial"/>
              </a:rPr>
              <a:t> </a:t>
            </a:r>
            <a:r>
              <a:rPr b="0" lang="ru-RU" sz="1700" spc="-1" strike="noStrike">
                <a:solidFill>
                  <a:srgbClr val="a6a6a6"/>
                </a:solidFill>
                <a:latin typeface="Arial"/>
              </a:rPr>
              <a:t>г. Москва, 2020 год</a:t>
            </a:r>
            <a:endParaRPr b="0" lang="ru-RU" sz="1700" spc="-1" strike="noStrike">
              <a:latin typeface="Arial"/>
            </a:endParaRPr>
          </a:p>
        </p:txBody>
      </p:sp>
      <p:sp>
        <p:nvSpPr>
          <p:cNvPr id="133" name="CustomShape 5"/>
          <p:cNvSpPr/>
          <p:nvPr/>
        </p:nvSpPr>
        <p:spPr>
          <a:xfrm>
            <a:off x="0" y="7999200"/>
            <a:ext cx="5611680" cy="433800"/>
          </a:xfrm>
          <a:custGeom>
            <a:avLst/>
            <a:gdLst/>
            <a:ahLst/>
            <a:rect l="l" t="t" r="r" b="b"/>
            <a:pathLst>
              <a:path w="4416425" h="0">
                <a:moveTo>
                  <a:pt x="0" y="0"/>
                </a:moveTo>
                <a:lnTo>
                  <a:pt x="4415994" y="0"/>
                </a:lnTo>
              </a:path>
            </a:pathLst>
          </a:custGeom>
          <a:noFill/>
          <a:ln w="9360">
            <a:solidFill>
              <a:srgbClr val="003b59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CustomShape 6"/>
          <p:cNvSpPr/>
          <p:nvPr/>
        </p:nvSpPr>
        <p:spPr>
          <a:xfrm flipV="1">
            <a:off x="0" y="695520"/>
            <a:ext cx="9336960" cy="491040"/>
          </a:xfrm>
          <a:custGeom>
            <a:avLst/>
            <a:gdLst/>
            <a:ahLst/>
            <a:rect l="l" t="t" r="r" b="b"/>
            <a:pathLst>
              <a:path w="4416425" h="0">
                <a:moveTo>
                  <a:pt x="0" y="0"/>
                </a:moveTo>
                <a:lnTo>
                  <a:pt x="4415994" y="0"/>
                </a:lnTo>
              </a:path>
            </a:pathLst>
          </a:custGeom>
          <a:noFill/>
          <a:ln w="12600">
            <a:solidFill>
              <a:schemeClr val="bg1">
                <a:lumMod val="85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135" name="Рисунок 1" descr=""/>
          <p:cNvPicPr/>
          <p:nvPr/>
        </p:nvPicPr>
        <p:blipFill>
          <a:blip r:embed="rId2"/>
          <a:stretch/>
        </p:blipFill>
        <p:spPr>
          <a:xfrm>
            <a:off x="295200" y="120240"/>
            <a:ext cx="2510280" cy="997920"/>
          </a:xfrm>
          <a:prstGeom prst="rect">
            <a:avLst/>
          </a:prstGeom>
          <a:ln>
            <a:noFill/>
          </a:ln>
        </p:spPr>
      </p:pic>
      <p:sp>
        <p:nvSpPr>
          <p:cNvPr id="136" name="CustomShape 7"/>
          <p:cNvSpPr/>
          <p:nvPr/>
        </p:nvSpPr>
        <p:spPr>
          <a:xfrm>
            <a:off x="295200" y="3205080"/>
            <a:ext cx="10007280" cy="2022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Обеспечение участников системы казначейских платежей наличными денежными средствами и денежными средствами, предназначенными для осуществления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расчетов по операциям, совершаемым с использованием платежных карт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37" name="CustomShape 8"/>
          <p:cNvSpPr/>
          <p:nvPr/>
        </p:nvSpPr>
        <p:spPr>
          <a:xfrm>
            <a:off x="72000" y="7091280"/>
            <a:ext cx="5337360" cy="82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11437f"/>
                </a:solidFill>
                <a:latin typeface="Arial"/>
              </a:rPr>
              <a:t>Кондратенко Антонина Павловна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11437f"/>
                </a:solidFill>
                <a:latin typeface="Arial"/>
              </a:rPr>
              <a:t>Заместитель начальника Управления совершенствования функциональной деятельности Федерального казначейства</a:t>
            </a:r>
            <a:endParaRPr b="0" lang="ru-RU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9178920" y="8402040"/>
            <a:ext cx="284400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r>
              <a:rPr b="0" lang="ru-RU" sz="2400" spc="-1" strike="noStrike">
                <a:solidFill>
                  <a:srgbClr val="8b8b8b"/>
                </a:solidFill>
                <a:latin typeface="Times New Roman"/>
              </a:rPr>
              <a:t>10</a:t>
            </a:r>
            <a:endParaRPr b="0" lang="ru-RU" sz="2400" spc="-1" strike="noStrike">
              <a:latin typeface="Times New Roman"/>
            </a:endParaRPr>
          </a:p>
        </p:txBody>
      </p:sp>
      <p:pic>
        <p:nvPicPr>
          <p:cNvPr id="251" name="Рисунок 18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446560" cy="997920"/>
          </a:xfrm>
          <a:prstGeom prst="rect">
            <a:avLst/>
          </a:prstGeom>
          <a:ln>
            <a:noFill/>
          </a:ln>
        </p:spPr>
      </p:pic>
      <p:sp>
        <p:nvSpPr>
          <p:cNvPr id="252" name="CustomShape 2"/>
          <p:cNvSpPr/>
          <p:nvPr/>
        </p:nvSpPr>
        <p:spPr>
          <a:xfrm>
            <a:off x="2919240" y="-70200"/>
            <a:ext cx="9270720" cy="1373400"/>
          </a:xfrm>
          <a:prstGeom prst="roundRect">
            <a:avLst>
              <a:gd name="adj" fmla="val 10347"/>
            </a:avLst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Минимизация наличных денежных средств Федеральные бюджетными и автономными учреждениями на  базе УФК по Ульяновской области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53" name="CustomShape 3"/>
          <p:cNvSpPr/>
          <p:nvPr/>
        </p:nvSpPr>
        <p:spPr>
          <a:xfrm>
            <a:off x="741240" y="8155800"/>
            <a:ext cx="10763640" cy="578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1f497d"/>
                </a:solidFill>
                <a:latin typeface="Arial"/>
              </a:rPr>
              <a:t>С III квартала 2019 года по настоящее время получение наличных денежных средств федеральными бюджетными и автономными учреждениями находится на отметке 0.</a:t>
            </a:r>
            <a:endParaRPr b="0" lang="ru-RU" sz="1600" spc="-1" strike="noStrike">
              <a:latin typeface="Arial"/>
            </a:endParaRPr>
          </a:p>
        </p:txBody>
      </p:sp>
      <p:graphicFrame>
        <p:nvGraphicFramePr>
          <p:cNvPr id="254" name="Диаграмма 6"/>
          <p:cNvGraphicFramePr/>
          <p:nvPr/>
        </p:nvGraphicFramePr>
        <p:xfrm>
          <a:off x="741240" y="1447920"/>
          <a:ext cx="11209680" cy="6702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Shape 1"/>
          <p:cNvSpPr txBox="1"/>
          <p:nvPr/>
        </p:nvSpPr>
        <p:spPr>
          <a:xfrm>
            <a:off x="9150840" y="8590680"/>
            <a:ext cx="284400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r>
              <a:rPr b="0" lang="ru-RU" sz="2400" spc="-1" strike="noStrike">
                <a:solidFill>
                  <a:srgbClr val="8b8b8b"/>
                </a:solidFill>
                <a:latin typeface="Times New Roman"/>
              </a:rPr>
              <a:t>11</a:t>
            </a:r>
            <a:endParaRPr b="0" lang="ru-RU" sz="2400" spc="-1" strike="noStrike">
              <a:latin typeface="Times New Roman"/>
            </a:endParaRPr>
          </a:p>
        </p:txBody>
      </p:sp>
      <p:pic>
        <p:nvPicPr>
          <p:cNvPr id="256" name="Рисунок 18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446560" cy="997920"/>
          </a:xfrm>
          <a:prstGeom prst="rect">
            <a:avLst/>
          </a:prstGeom>
          <a:ln>
            <a:noFill/>
          </a:ln>
        </p:spPr>
      </p:pic>
      <p:sp>
        <p:nvSpPr>
          <p:cNvPr id="257" name="CustomShape 2"/>
          <p:cNvSpPr/>
          <p:nvPr/>
        </p:nvSpPr>
        <p:spPr>
          <a:xfrm>
            <a:off x="4266360" y="15480"/>
            <a:ext cx="7728480" cy="984600"/>
          </a:xfrm>
          <a:prstGeom prst="roundRect">
            <a:avLst>
              <a:gd name="adj" fmla="val 10347"/>
            </a:avLst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Пути минимизации наличного </a:t>
            </a:r>
            <a:endParaRPr b="0" lang="ru-RU" sz="24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денежного обращения</a:t>
            </a:r>
            <a:endParaRPr b="0" lang="ru-RU" sz="2400" spc="-1" strike="noStrike">
              <a:latin typeface="Arial"/>
            </a:endParaRPr>
          </a:p>
        </p:txBody>
      </p:sp>
      <p:graphicFrame>
        <p:nvGraphicFramePr>
          <p:cNvPr id="258" name="Table 3"/>
          <p:cNvGraphicFramePr/>
          <p:nvPr/>
        </p:nvGraphicFramePr>
        <p:xfrm>
          <a:off x="151560" y="1044360"/>
          <a:ext cx="11843280" cy="6921720"/>
        </p:xfrm>
        <a:graphic>
          <a:graphicData uri="http://schemas.openxmlformats.org/drawingml/2006/table">
            <a:tbl>
              <a:tblPr/>
              <a:tblGrid>
                <a:gridCol w="2667240"/>
                <a:gridCol w="1355040"/>
                <a:gridCol w="791280"/>
                <a:gridCol w="1430280"/>
                <a:gridCol w="1430280"/>
                <a:gridCol w="1048680"/>
                <a:gridCol w="791280"/>
                <a:gridCol w="1163880"/>
                <a:gridCol w="1165320"/>
              </a:tblGrid>
              <a:tr h="422280">
                <a:tc rowSpan="2">
                  <a:txBody>
                    <a:bodyPr lIns="2520" rIns="2520" tIns="0" bIns="0">
                      <a:noAutofit/>
                    </a:bodyPr>
                    <a:p>
                      <a:pPr algn="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Виды выплат </a:t>
                      </a:r>
                      <a:endParaRPr b="0" lang="ru-RU" sz="10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b="0" lang="ru-RU" sz="10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b="0" lang="ru-RU" sz="10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b="0" lang="ru-RU" sz="10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b="0" lang="ru-RU" sz="10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b="0" lang="ru-RU" sz="10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endParaRPr b="0" lang="ru-RU" sz="10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endParaRPr b="0" lang="ru-RU" sz="10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b="0" lang="ru-RU" sz="1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  <a:ea typeface="Calibri"/>
                        </a:rPr>
                        <a:t> </a:t>
                      </a: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  <a:ea typeface="Calibri"/>
                        </a:rPr>
                        <a:t>Способ выплат</a:t>
                      </a:r>
                      <a:br/>
                      <a:endParaRPr b="0" lang="ru-RU" sz="10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3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Личные средства</a:t>
                      </a:r>
                      <a:br/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сотрудников организации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gridSpan="5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Средства для обеспечения деятельности организации, реализации функций и полномочий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</a:tr>
              <a:tr h="2099880">
                <a:tc vMerge="1"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Заработная плата, материальная помощь, компенсации, иные выплаты в пользу сотрудника 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Командировочные расходы, в том числе суточные, для оплаты проезда, проживания 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Оплата товаров, работ, услуг, в том числе оплата гостиниц, проезда к месту командирования сотрудников, хоз. расходы 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Оплата договоров гражданско-правового характера с физическими лицами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Выплаты социального характера (стипендии, доноры, иные меры социальной поддержки)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Иные выплаты гражданам      (в случаях чрезвычайных ситуаций, личные средства осужденных)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</a:tr>
              <a:tr h="210960">
                <a:tc gridSpan="9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Преимущественно: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</a:tr>
              <a:tr h="1113480"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1. Безналичные выплаты (расчеты) с лицевых счетов организации 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на личную банковскую карту 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на личную банковскую</a:t>
                      </a:r>
                      <a:endParaRPr b="0" lang="ru-RU" sz="10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карту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на расчетный счет поставщика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на личный счет физического лица* / почтовый перевод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на личный счет физического лица* / почтовый перевод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на личный счет физического лица* / почтовый перевод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</a:tr>
              <a:tr h="964080"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2. Безналичные выплаты (расчеты) с банковских карт, выданных к счету № 40116, или банковских карт МОЛ организации**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</a:tr>
              <a:tr h="210960">
                <a:tc gridSpan="9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В случае невозможности осуществить безналичные выплаты (расчеты):         НЕОБХОДИМО МИНИМИЗИРОВАТЬ!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</a:tr>
              <a:tr h="633600"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3. Выплаты наличными денежными средствами через кассу организации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</a:tr>
              <a:tr h="1266480"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000" spc="-1" strike="noStrike">
                          <a:solidFill>
                            <a:srgbClr val="1f497d"/>
                          </a:solidFill>
                          <a:latin typeface="Arial"/>
                        </a:rPr>
                        <a:t>4. Выплаты наличными денежными средствами путем снятия с банковской карты, выданной к счету № 40116, или банковской карты МОЛ организации**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gridSpan="2"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2520" rIns="2520" tIns="0" bIns="0" anchor="ctr">
                      <a:noAutofit/>
                    </a:bodyPr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  <a:endParaRPr b="0" lang="ru-RU" sz="1000" spc="-1" strike="noStrike">
                        <a:latin typeface="Arial"/>
                      </a:endParaRPr>
                    </a:p>
                  </a:txBody>
                  <a:tcPr marL="2520" marR="2520">
                    <a:lnL w="2880">
                      <a:solidFill>
                        <a:srgbClr val="bfbfbf"/>
                      </a:solidFill>
                    </a:lnL>
                    <a:lnR w="2880">
                      <a:solidFill>
                        <a:srgbClr val="bfbfbf"/>
                      </a:solidFill>
                    </a:lnR>
                    <a:lnT w="2880">
                      <a:solidFill>
                        <a:srgbClr val="bfbfbf"/>
                      </a:solidFill>
                    </a:lnT>
                    <a:lnB w="2880">
                      <a:solidFill>
                        <a:srgbClr val="bfbfbf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59" name="CustomShape 4"/>
          <p:cNvSpPr/>
          <p:nvPr/>
        </p:nvSpPr>
        <p:spPr>
          <a:xfrm>
            <a:off x="265680" y="8051400"/>
            <a:ext cx="11729160" cy="92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spAutoFit/>
          </a:bodyPr>
          <a:p>
            <a:pPr algn="just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latin typeface="Arial"/>
                <a:ea typeface="Calibri"/>
              </a:rPr>
              <a:t>* банковский счет, открытый физическому лицу - получателю средств в кредитном учреждении или банковский счет, открытый физическому лицу - получателю средств в кредитном учреждении для совершения операций с использованием банковской карты.</a:t>
            </a:r>
            <a:endParaRPr b="0" lang="ru-RU" sz="11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latin typeface="Arial"/>
                <a:ea typeface="Calibri"/>
              </a:rPr>
              <a:t>**банковская карта МОЛ организации – банковская карта сотрудника организации, являющегося материально ответственным лицом, выданная в рамках «зарплатного проекта» и </a:t>
            </a:r>
            <a:r>
              <a:rPr b="1" lang="ru-RU" sz="1100" spc="-1" strike="noStrike">
                <a:solidFill>
                  <a:srgbClr val="1f497d"/>
                </a:solidFill>
                <a:latin typeface="Arial"/>
                <a:ea typeface="Calibri"/>
              </a:rPr>
              <a:t>не являющаяся основной «зарплатной» картой</a:t>
            </a:r>
            <a:r>
              <a:rPr b="1" lang="ru-RU" sz="1100" spc="-1" strike="noStrike">
                <a:solidFill>
                  <a:srgbClr val="000000"/>
                </a:solidFill>
                <a:latin typeface="Arial"/>
                <a:ea typeface="Calibri"/>
              </a:rPr>
              <a:t>,</a:t>
            </a:r>
            <a:r>
              <a:rPr b="0" lang="ru-RU" sz="1100" spc="-1" strike="noStrike">
                <a:solidFill>
                  <a:srgbClr val="000000"/>
                </a:solidFill>
                <a:latin typeface="Arial"/>
                <a:ea typeface="Calibri"/>
              </a:rPr>
              <a:t> в целях перечисления на неё подотчетных сумм для обеспечения деятельности организации, реализации функций и полномочий.</a:t>
            </a:r>
            <a:endParaRPr b="0" lang="ru-RU" sz="1100" spc="-1" strike="noStrike">
              <a:latin typeface="Arial"/>
            </a:endParaRPr>
          </a:p>
        </p:txBody>
      </p:sp>
      <p:sp>
        <p:nvSpPr>
          <p:cNvPr id="260" name="Line 5"/>
          <p:cNvSpPr/>
          <p:nvPr/>
        </p:nvSpPr>
        <p:spPr>
          <a:xfrm>
            <a:off x="265320" y="1118520"/>
            <a:ext cx="2553120" cy="22388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1218240" y="843120"/>
            <a:ext cx="10361520" cy="984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Times New Roman"/>
              </a:rPr>
              <a:t> </a:t>
            </a:r>
            <a:br/>
            <a:r>
              <a:rPr b="1" lang="ru-RU" sz="2000" spc="-1" strike="noStrike">
                <a:solidFill>
                  <a:srgbClr val="11437f"/>
                </a:solidFill>
                <a:latin typeface="Arial"/>
              </a:rPr>
              <a:t>Бюджетный кодекс Российской Федерации</a:t>
            </a:r>
            <a:br/>
            <a:r>
              <a:rPr b="1" lang="ru-RU" sz="2000" spc="-1" strike="noStrike">
                <a:solidFill>
                  <a:srgbClr val="11437f"/>
                </a:solidFill>
                <a:latin typeface="Arial"/>
              </a:rPr>
              <a:t>в редакции Федерального закона от 27.12.2019 № 479-ФЗ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TextShape 2"/>
          <p:cNvSpPr txBox="1"/>
          <p:nvPr/>
        </p:nvSpPr>
        <p:spPr>
          <a:xfrm>
            <a:off x="588960" y="2290680"/>
            <a:ext cx="11042280" cy="2492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just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latin typeface="Arial"/>
              </a:rPr>
              <a:t>Статья 242.21. Обеспечение наличными денежными средствами и денежными средствами, предназначенными для осуществления расчетов по операциям, совершаемым с использованием платежных карт</a:t>
            </a: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600" spc="-1" strike="noStrike">
                <a:solidFill>
                  <a:srgbClr val="1f497d"/>
                </a:solidFill>
                <a:latin typeface="Arial"/>
              </a:rPr>
              <a:t>Обеспечение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 наличными денежными средствами и денежными средствами, предназначенными для осуществления расчетов по операциям, совершаемым с использованием платежных карт, участников системы казначейских платежей осуществляется Федеральным казначейством с открытием в соответствии с положениями статей 155 и 156 настоящего Кодекса банковского счета, предназначенного для выдачи и внесения наличных денежных средств и осуществления расчетов по отдельным операциям.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  <p:pic>
        <p:nvPicPr>
          <p:cNvPr id="140" name="Рисунок 3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522880" cy="997920"/>
          </a:xfrm>
          <a:prstGeom prst="rect">
            <a:avLst/>
          </a:prstGeom>
          <a:ln>
            <a:noFill/>
          </a:ln>
        </p:spPr>
      </p:pic>
      <p:sp>
        <p:nvSpPr>
          <p:cNvPr id="141" name="CustomShape 3"/>
          <p:cNvSpPr/>
          <p:nvPr/>
        </p:nvSpPr>
        <p:spPr>
          <a:xfrm>
            <a:off x="456480" y="5567400"/>
            <a:ext cx="11277360" cy="141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just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Разработан и утвержден приказ Федерального казначейства </a:t>
            </a:r>
            <a:r>
              <a:rPr b="1" lang="ru-RU" sz="1600" spc="-1" strike="noStrike">
                <a:solidFill>
                  <a:srgbClr val="1f497d"/>
                </a:solidFill>
                <a:latin typeface="Arial"/>
              </a:rPr>
              <a:t>от 15.05.2020 </a:t>
            </a:r>
            <a:br/>
            <a:r>
              <a:rPr b="1" lang="ru-RU" sz="1600" spc="-1" strike="noStrike">
                <a:solidFill>
                  <a:srgbClr val="1f497d"/>
                </a:solidFill>
                <a:latin typeface="Arial"/>
              </a:rPr>
              <a:t>№ 22н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 «Об утверждении Правил обеспечения наличными денежными средствами и денежными средствами, предназначенными для осуществления расчетов по операциям, совершаемым с использованием платежных карт, участников системы казначейских платежей» (находится на государственной регистрации в Министерстве Юстиции Российской Федерации).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42" name="CustomShape 4"/>
          <p:cNvSpPr/>
          <p:nvPr/>
        </p:nvSpPr>
        <p:spPr>
          <a:xfrm>
            <a:off x="1142280" y="5008680"/>
            <a:ext cx="1036152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1437f"/>
                </a:solidFill>
                <a:latin typeface="Arial"/>
              </a:rPr>
              <a:t>Приказ Федерального казначейства от 15.05.2020 № 22н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43" name="TextShape 5"/>
          <p:cNvSpPr txBox="1"/>
          <p:nvPr/>
        </p:nvSpPr>
        <p:spPr>
          <a:xfrm>
            <a:off x="8777160" y="8371080"/>
            <a:ext cx="2803320" cy="369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675BA3F1-4133-4F85-8875-E6FF83906C98}" type="slidenum">
              <a:rPr b="0" lang="ru-RU" sz="2400" spc="-1" strike="noStrike">
                <a:solidFill>
                  <a:srgbClr val="b2b2b2"/>
                </a:solidFill>
                <a:latin typeface="Times New Roman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sp>
        <p:nvSpPr>
          <p:cNvPr id="144" name="CustomShape 6"/>
          <p:cNvSpPr/>
          <p:nvPr/>
        </p:nvSpPr>
        <p:spPr>
          <a:xfrm>
            <a:off x="4565520" y="54720"/>
            <a:ext cx="7594920" cy="55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Нормативно-правовое основание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3260160" y="667440"/>
            <a:ext cx="6094800" cy="92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Варианты обеспечения наличными денежными средствами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46" name="Line 2"/>
          <p:cNvSpPr/>
          <p:nvPr/>
        </p:nvSpPr>
        <p:spPr>
          <a:xfrm>
            <a:off x="6093720" y="2366640"/>
            <a:ext cx="0" cy="50731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47" name="CustomShape 3"/>
          <p:cNvSpPr/>
          <p:nvPr/>
        </p:nvSpPr>
        <p:spPr>
          <a:xfrm>
            <a:off x="617400" y="2175480"/>
            <a:ext cx="4993920" cy="54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2300" spc="-1" strike="noStrike">
                <a:solidFill>
                  <a:srgbClr val="1f497d"/>
                </a:solidFill>
                <a:latin typeface="Arial"/>
              </a:rPr>
              <a:t>Получение денежных средств</a:t>
            </a:r>
            <a:endParaRPr b="0" lang="ru-RU" sz="2300" spc="-1" strike="noStrike">
              <a:latin typeface="Arial"/>
            </a:endParaRPr>
          </a:p>
        </p:txBody>
      </p:sp>
      <p:sp>
        <p:nvSpPr>
          <p:cNvPr id="148" name="CustomShape 4"/>
          <p:cNvSpPr/>
          <p:nvPr/>
        </p:nvSpPr>
        <p:spPr>
          <a:xfrm>
            <a:off x="6844680" y="2175480"/>
            <a:ext cx="4595400" cy="54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2300" spc="-1" strike="noStrike">
                <a:solidFill>
                  <a:srgbClr val="1f497d"/>
                </a:solidFill>
                <a:latin typeface="Arial"/>
              </a:rPr>
              <a:t>Внесение денежных средств</a:t>
            </a:r>
            <a:endParaRPr b="0" lang="ru-RU" sz="2300" spc="-1" strike="noStrike">
              <a:latin typeface="Arial"/>
            </a:endParaRPr>
          </a:p>
        </p:txBody>
      </p:sp>
      <p:sp>
        <p:nvSpPr>
          <p:cNvPr id="149" name="CustomShape 5"/>
          <p:cNvSpPr/>
          <p:nvPr/>
        </p:nvSpPr>
        <p:spPr>
          <a:xfrm>
            <a:off x="617400" y="2931120"/>
            <a:ext cx="5226840" cy="531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marL="343080" indent="-342720">
              <a:lnSpc>
                <a:spcPct val="100000"/>
              </a:lnSpc>
              <a:buClr>
                <a:srgbClr val="1f497d"/>
              </a:buClr>
              <a:buFont typeface="StarSymbol"/>
              <a:buChar char="-"/>
            </a:pP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по денежному чеку 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100" spc="-1" strike="noStrike">
                <a:solidFill>
                  <a:srgbClr val="000000"/>
                </a:solidFill>
                <a:latin typeface="Arial"/>
              </a:rPr>
              <a:t>    </a:t>
            </a: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(распоряжение о совершении     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    </a:t>
            </a: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казначейского платежа № 3(19)    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    </a:t>
            </a: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ф. 0531802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97d"/>
              </a:buClr>
              <a:buFont typeface="StarSymbol"/>
              <a:buChar char="-"/>
            </a:pP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на банковскую карту </a:t>
            </a: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(распоряжение о совершении казначейского платежа №3(20)                 ф. 0531243 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97d"/>
              </a:buClr>
              <a:buFont typeface="StarSymbol"/>
              <a:buChar char="-"/>
            </a:pP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без денежного чека </a:t>
            </a: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(распоряжение о совершении казначейского платежа №3(21)               </a:t>
            </a: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в структурированном виде</a:t>
            </a:r>
            <a:r>
              <a:rPr b="0" lang="ru-RU" sz="2100" spc="-1" strike="noStrike">
                <a:solidFill>
                  <a:srgbClr val="1f497d"/>
                </a:solidFill>
                <a:latin typeface="Arial"/>
              </a:rPr>
              <a:t>)*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</p:txBody>
      </p:sp>
      <p:sp>
        <p:nvSpPr>
          <p:cNvPr id="150" name="CustomShape 6"/>
          <p:cNvSpPr/>
          <p:nvPr/>
        </p:nvSpPr>
        <p:spPr>
          <a:xfrm>
            <a:off x="6420960" y="2925000"/>
            <a:ext cx="5769000" cy="4673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marL="362520" indent="-362160">
              <a:lnSpc>
                <a:spcPct val="100000"/>
              </a:lnSpc>
              <a:buClr>
                <a:srgbClr val="1f497d"/>
              </a:buClr>
              <a:buFont typeface="StarSymbol"/>
              <a:buChar char="-"/>
            </a:pP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по объявлению </a:t>
            </a: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на взнос наличными ф. 0402001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  <a:p>
            <a:pPr marL="362520" indent="-36216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через автоматическое приемное устройство (самоинкассация)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  <a:p>
            <a:pPr marL="362520" indent="-362160">
              <a:lnSpc>
                <a:spcPct val="100000"/>
              </a:lnSpc>
              <a:buClr>
                <a:srgbClr val="1f497d"/>
              </a:buClr>
              <a:buFont typeface="StarSymbol"/>
              <a:buChar char="-"/>
            </a:pP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на банковскую карту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  <a:p>
            <a:pPr marL="362520" indent="-362160">
              <a:lnSpc>
                <a:spcPct val="100000"/>
              </a:lnSpc>
              <a:buClr>
                <a:srgbClr val="1f497d"/>
              </a:buClr>
              <a:buFont typeface="StarSymbol"/>
              <a:buChar char="-"/>
            </a:pP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по электронному объявлению 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     </a:t>
            </a:r>
            <a:r>
              <a:rPr b="0" lang="ru-RU" sz="2100" spc="-1" strike="noStrike">
                <a:solidFill>
                  <a:srgbClr val="000000"/>
                </a:solidFill>
                <a:latin typeface="Arial"/>
              </a:rPr>
              <a:t>на взнос наличными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     </a:t>
            </a:r>
            <a:r>
              <a:rPr b="0" lang="ru-RU" sz="2100" spc="-1" strike="noStrike">
                <a:solidFill>
                  <a:srgbClr val="1f497d"/>
                </a:solidFill>
                <a:latin typeface="Arial"/>
              </a:rPr>
              <a:t>(</a:t>
            </a:r>
            <a:r>
              <a:rPr b="1" lang="ru-RU" sz="2100" spc="-1" strike="noStrike">
                <a:solidFill>
                  <a:srgbClr val="1f497d"/>
                </a:solidFill>
                <a:latin typeface="Arial"/>
              </a:rPr>
              <a:t>в структурированном виде</a:t>
            </a:r>
            <a:r>
              <a:rPr b="0" lang="ru-RU" sz="2100" spc="-1" strike="noStrike">
                <a:solidFill>
                  <a:srgbClr val="1f497d"/>
                </a:solidFill>
                <a:latin typeface="Arial"/>
              </a:rPr>
              <a:t>)*</a:t>
            </a:r>
            <a:endParaRPr b="0" lang="ru-RU" sz="2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100" spc="-1" strike="noStrike">
              <a:latin typeface="Arial"/>
            </a:endParaRPr>
          </a:p>
        </p:txBody>
      </p:sp>
      <p:sp>
        <p:nvSpPr>
          <p:cNvPr id="151" name="TextShape 7"/>
          <p:cNvSpPr txBox="1"/>
          <p:nvPr/>
        </p:nvSpPr>
        <p:spPr>
          <a:xfrm>
            <a:off x="9142920" y="8470440"/>
            <a:ext cx="280332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20EC3011-1525-4F11-85CE-E74E3145ACBC}" type="slidenum">
              <a:rPr b="0" lang="ru-RU" sz="2400" spc="-1" strike="noStrike">
                <a:solidFill>
                  <a:srgbClr val="b2b2b2"/>
                </a:solidFill>
                <a:latin typeface="Times New Roman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pic>
        <p:nvPicPr>
          <p:cNvPr id="152" name="Рисунок 17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510280" cy="997920"/>
          </a:xfrm>
          <a:prstGeom prst="rect">
            <a:avLst/>
          </a:prstGeom>
          <a:ln>
            <a:noFill/>
          </a:ln>
        </p:spPr>
      </p:pic>
      <p:sp>
        <p:nvSpPr>
          <p:cNvPr id="153" name="CustomShape 8"/>
          <p:cNvSpPr/>
          <p:nvPr/>
        </p:nvSpPr>
        <p:spPr>
          <a:xfrm>
            <a:off x="776880" y="8260560"/>
            <a:ext cx="10636200" cy="461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108720" rIns="108720" tIns="54360" bIns="54360" anchor="ctr">
            <a:noAutofit/>
          </a:bodyPr>
          <a:p>
            <a:pPr marL="171360" indent="-171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i="1" lang="ru-RU" sz="1200" spc="-1" strike="noStrike">
                <a:solidFill>
                  <a:srgbClr val="000000"/>
                </a:solidFill>
                <a:latin typeface="Arial"/>
              </a:rPr>
              <a:t>При формировании ТОФК Заявки на сдачу /получение наличных денег в структурированном виде 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ru-RU" sz="1200" spc="-1" strike="noStrike">
                <a:solidFill>
                  <a:srgbClr val="000000"/>
                </a:solidFill>
                <a:latin typeface="Arial"/>
              </a:rPr>
              <a:t>(Указания ЦБ РФ от 12.02.2019 № 5071–У или Положение ЦБ РФ от 29.01.2018 № 630–П )</a:t>
            </a:r>
            <a:endParaRPr b="0" lang="ru-RU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9258840" y="5086440"/>
            <a:ext cx="2289600" cy="1354320"/>
          </a:xfrm>
          <a:prstGeom prst="roundRect">
            <a:avLst>
              <a:gd name="adj" fmla="val 10000"/>
            </a:avLst>
          </a:prstGeom>
          <a:noFill/>
          <a:ln>
            <a:solidFill>
              <a:srgbClr val="0070c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90000"/>
              </a:lnSpc>
              <a:spcAft>
                <a:spcPts val="700"/>
              </a:spcAft>
            </a:pPr>
            <a:r>
              <a:rPr b="1" lang="ru-RU" sz="2000" spc="-1" strike="noStrike">
                <a:solidFill>
                  <a:srgbClr val="002060"/>
                </a:solidFill>
                <a:latin typeface="Arial"/>
              </a:rPr>
              <a:t>БАНК*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55" name="CustomShape 2"/>
          <p:cNvSpPr/>
          <p:nvPr/>
        </p:nvSpPr>
        <p:spPr>
          <a:xfrm>
            <a:off x="2566800" y="5038200"/>
            <a:ext cx="2287440" cy="1620720"/>
          </a:xfrm>
          <a:prstGeom prst="roundRect">
            <a:avLst>
              <a:gd name="adj" fmla="val 10000"/>
            </a:avLst>
          </a:prstGeom>
          <a:noFill/>
          <a:ln w="936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156" name="CustomShape 3"/>
          <p:cNvSpPr/>
          <p:nvPr/>
        </p:nvSpPr>
        <p:spPr>
          <a:xfrm>
            <a:off x="3151440" y="3842640"/>
            <a:ext cx="360" cy="1170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157" name="CustomShape 4"/>
          <p:cNvSpPr/>
          <p:nvPr/>
        </p:nvSpPr>
        <p:spPr>
          <a:xfrm>
            <a:off x="295200" y="3952440"/>
            <a:ext cx="2590560" cy="87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1. Распоряжение  о совершении казначейского платежа (в случаях получения денежных средств по чеку - денежный чек)</a:t>
            </a:r>
            <a:endParaRPr b="0" lang="ru-RU" sz="1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000" spc="-1" strike="noStrike">
              <a:latin typeface="Arial"/>
            </a:endParaRPr>
          </a:p>
        </p:txBody>
      </p:sp>
      <p:sp>
        <p:nvSpPr>
          <p:cNvPr id="158" name="CustomShape 5"/>
          <p:cNvSpPr/>
          <p:nvPr/>
        </p:nvSpPr>
        <p:spPr>
          <a:xfrm>
            <a:off x="4886280" y="6063480"/>
            <a:ext cx="43552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59" name="CustomShape 6"/>
          <p:cNvSpPr/>
          <p:nvPr/>
        </p:nvSpPr>
        <p:spPr>
          <a:xfrm>
            <a:off x="4495680" y="4106160"/>
            <a:ext cx="2243160" cy="565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4. Отражение казначейского платежа на лицевом счете клиента 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160" name="CustomShape 7"/>
          <p:cNvSpPr/>
          <p:nvPr/>
        </p:nvSpPr>
        <p:spPr>
          <a:xfrm flipH="1">
            <a:off x="4854600" y="5806080"/>
            <a:ext cx="43869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1" name="CustomShape 8"/>
          <p:cNvSpPr/>
          <p:nvPr/>
        </p:nvSpPr>
        <p:spPr>
          <a:xfrm>
            <a:off x="2565720" y="5270400"/>
            <a:ext cx="2250720" cy="95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 algn="ctr">
              <a:lnSpc>
                <a:spcPct val="90000"/>
              </a:lnSpc>
              <a:spcAft>
                <a:spcPts val="700"/>
              </a:spcAft>
            </a:pPr>
            <a:r>
              <a:rPr b="1" lang="ru-RU" sz="2000" spc="-1" strike="noStrike">
                <a:solidFill>
                  <a:srgbClr val="002060"/>
                </a:solidFill>
                <a:latin typeface="Arial"/>
              </a:rPr>
              <a:t>ТОФК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л/с, открытые 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клиентам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62" name="CustomShape 9"/>
          <p:cNvSpPr/>
          <p:nvPr/>
        </p:nvSpPr>
        <p:spPr>
          <a:xfrm flipV="1">
            <a:off x="4495680" y="3859920"/>
            <a:ext cx="360" cy="1148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63" name="CustomShape 10"/>
          <p:cNvSpPr/>
          <p:nvPr/>
        </p:nvSpPr>
        <p:spPr>
          <a:xfrm>
            <a:off x="5012640" y="6120000"/>
            <a:ext cx="423720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2. Формирование и направление платежного документа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164" name="CustomShape 11"/>
          <p:cNvSpPr/>
          <p:nvPr/>
        </p:nvSpPr>
        <p:spPr>
          <a:xfrm>
            <a:off x="5027400" y="5300640"/>
            <a:ext cx="398556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3. Предоставление выписки банка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165" name="CustomShape 12"/>
          <p:cNvSpPr/>
          <p:nvPr/>
        </p:nvSpPr>
        <p:spPr>
          <a:xfrm>
            <a:off x="4411800" y="3292560"/>
            <a:ext cx="7462440" cy="820440"/>
          </a:xfrm>
          <a:prstGeom prst="roundRect">
            <a:avLst>
              <a:gd name="adj" fmla="val 10347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6" name="CustomShape 13"/>
          <p:cNvSpPr/>
          <p:nvPr/>
        </p:nvSpPr>
        <p:spPr>
          <a:xfrm>
            <a:off x="151560" y="8241120"/>
            <a:ext cx="10741680" cy="586800"/>
          </a:xfrm>
          <a:prstGeom prst="roundRect">
            <a:avLst>
              <a:gd name="adj" fmla="val 10347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108720" rIns="108720" tIns="54360" bIns="54360" anchor="ctr">
            <a:noAutofit/>
          </a:bodyPr>
          <a:p>
            <a:pPr>
              <a:lnSpc>
                <a:spcPct val="100000"/>
              </a:lnSpc>
            </a:pPr>
            <a:r>
              <a:rPr b="0" i="1" lang="ru-RU" sz="1200" spc="-1" strike="noStrike">
                <a:solidFill>
                  <a:srgbClr val="000000"/>
                </a:solidFill>
                <a:latin typeface="Arial"/>
              </a:rPr>
              <a:t>* Подразделения Банка России или кредитной организации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67" name="CustomShape 14"/>
          <p:cNvSpPr/>
          <p:nvPr/>
        </p:nvSpPr>
        <p:spPr>
          <a:xfrm>
            <a:off x="2056680" y="995400"/>
            <a:ext cx="8528760" cy="1374120"/>
          </a:xfrm>
          <a:prstGeom prst="roundRect">
            <a:avLst>
              <a:gd name="adj" fmla="val 10347"/>
            </a:avLst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Схема проведения операций по обеспечению наличными денежными средствами клиентов</a:t>
            </a:r>
            <a:br/>
            <a:endParaRPr b="0" lang="ru-RU" sz="2400" spc="-1" strike="noStrike">
              <a:latin typeface="Arial"/>
            </a:endParaRPr>
          </a:p>
        </p:txBody>
      </p:sp>
      <p:sp>
        <p:nvSpPr>
          <p:cNvPr id="168" name="CustomShape 15"/>
          <p:cNvSpPr/>
          <p:nvPr/>
        </p:nvSpPr>
        <p:spPr>
          <a:xfrm>
            <a:off x="2605320" y="2930400"/>
            <a:ext cx="2250720" cy="872280"/>
          </a:xfrm>
          <a:prstGeom prst="rect">
            <a:avLst/>
          </a:prstGeom>
          <a:noFill/>
          <a:ln>
            <a:solidFill>
              <a:srgbClr val="7030a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f497d"/>
                </a:solidFill>
                <a:latin typeface="Arial"/>
              </a:rPr>
              <a:t>Клиент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69" name="TextShape 16"/>
          <p:cNvSpPr txBox="1"/>
          <p:nvPr/>
        </p:nvSpPr>
        <p:spPr>
          <a:xfrm>
            <a:off x="9168480" y="8408880"/>
            <a:ext cx="284400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4F476A4C-BD06-4F2F-A01B-3DBE0575C277}" type="slidenum">
              <a:rPr b="0" lang="ru-RU" sz="2400" spc="-1" strike="noStrike">
                <a:solidFill>
                  <a:srgbClr val="8b8b8b"/>
                </a:solidFill>
                <a:latin typeface="Times New Roman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sp>
        <p:nvSpPr>
          <p:cNvPr id="170" name="CustomShape 17"/>
          <p:cNvSpPr/>
          <p:nvPr/>
        </p:nvSpPr>
        <p:spPr>
          <a:xfrm>
            <a:off x="4886280" y="3366720"/>
            <a:ext cx="5546880" cy="1719360"/>
          </a:xfrm>
          <a:prstGeom prst="bentConnector2">
            <a:avLst/>
          </a:prstGeom>
          <a:noFill/>
          <a:ln w="19080">
            <a:solidFill>
              <a:srgbClr val="7030a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1" name="CustomShape 18"/>
          <p:cNvSpPr/>
          <p:nvPr/>
        </p:nvSpPr>
        <p:spPr>
          <a:xfrm>
            <a:off x="6924960" y="3420360"/>
            <a:ext cx="3024000" cy="41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5. Получение средств по денежному чеку, по паспорту (без чека), по банковским картам</a:t>
            </a:r>
            <a:endParaRPr b="0" lang="ru-RU" sz="1000" spc="-1" strike="noStrike">
              <a:latin typeface="Arial"/>
            </a:endParaRPr>
          </a:p>
        </p:txBody>
      </p:sp>
      <p:pic>
        <p:nvPicPr>
          <p:cNvPr id="172" name="Рисунок 22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510280" cy="997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8464680" y="5166360"/>
            <a:ext cx="2289600" cy="1354320"/>
          </a:xfrm>
          <a:prstGeom prst="roundRect">
            <a:avLst>
              <a:gd name="adj" fmla="val 10000"/>
            </a:avLst>
          </a:prstGeom>
          <a:noFill/>
          <a:ln>
            <a:solidFill>
              <a:srgbClr val="0070c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90000"/>
              </a:lnSpc>
              <a:spcAft>
                <a:spcPts val="700"/>
              </a:spcAft>
            </a:pPr>
            <a:r>
              <a:rPr b="1" lang="ru-RU" sz="2000" spc="-1" strike="noStrike">
                <a:solidFill>
                  <a:srgbClr val="002060"/>
                </a:solidFill>
                <a:latin typeface="Arial"/>
              </a:rPr>
              <a:t>БАНК*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74" name="CustomShape 2"/>
          <p:cNvSpPr/>
          <p:nvPr/>
        </p:nvSpPr>
        <p:spPr>
          <a:xfrm>
            <a:off x="1772640" y="5118120"/>
            <a:ext cx="2287440" cy="1620720"/>
          </a:xfrm>
          <a:prstGeom prst="roundRect">
            <a:avLst>
              <a:gd name="adj" fmla="val 10000"/>
            </a:avLst>
          </a:prstGeom>
          <a:noFill/>
          <a:ln w="936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175" name="CustomShape 3"/>
          <p:cNvSpPr/>
          <p:nvPr/>
        </p:nvSpPr>
        <p:spPr>
          <a:xfrm>
            <a:off x="4092120" y="6143400"/>
            <a:ext cx="43552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76" name="CustomShape 4"/>
          <p:cNvSpPr/>
          <p:nvPr/>
        </p:nvSpPr>
        <p:spPr>
          <a:xfrm>
            <a:off x="3701160" y="3970440"/>
            <a:ext cx="224316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5. Отражение операций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177" name="CustomShape 5"/>
          <p:cNvSpPr/>
          <p:nvPr/>
        </p:nvSpPr>
        <p:spPr>
          <a:xfrm flipH="1">
            <a:off x="4045680" y="5886000"/>
            <a:ext cx="44013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8" name="CustomShape 6"/>
          <p:cNvSpPr/>
          <p:nvPr/>
        </p:nvSpPr>
        <p:spPr>
          <a:xfrm>
            <a:off x="1802880" y="5226120"/>
            <a:ext cx="2250720" cy="95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 algn="ctr">
              <a:lnSpc>
                <a:spcPct val="90000"/>
              </a:lnSpc>
              <a:spcAft>
                <a:spcPts val="700"/>
              </a:spcAft>
            </a:pPr>
            <a:r>
              <a:rPr b="1" lang="ru-RU" sz="2000" spc="-1" strike="noStrike">
                <a:solidFill>
                  <a:srgbClr val="1f497d"/>
                </a:solidFill>
                <a:latin typeface="Arial"/>
              </a:rPr>
              <a:t>ТОФК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л/с, открытые 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клиентам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79" name="CustomShape 7"/>
          <p:cNvSpPr/>
          <p:nvPr/>
        </p:nvSpPr>
        <p:spPr>
          <a:xfrm flipV="1">
            <a:off x="3701160" y="3939840"/>
            <a:ext cx="360" cy="1148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80" name="CustomShape 8"/>
          <p:cNvSpPr/>
          <p:nvPr/>
        </p:nvSpPr>
        <p:spPr>
          <a:xfrm>
            <a:off x="4071240" y="6312240"/>
            <a:ext cx="4437360" cy="41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4. Формирование и направление платежного документа на перечисление средств со Счета на ЕКС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181" name="CustomShape 9"/>
          <p:cNvSpPr/>
          <p:nvPr/>
        </p:nvSpPr>
        <p:spPr>
          <a:xfrm>
            <a:off x="4272120" y="5181480"/>
            <a:ext cx="3985560" cy="565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3. Предоставление выписки банка и информации, содержащейся в приложенных к ней ордерах, или информации об операциях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182" name="CustomShape 10"/>
          <p:cNvSpPr/>
          <p:nvPr/>
        </p:nvSpPr>
        <p:spPr>
          <a:xfrm>
            <a:off x="3617640" y="3372480"/>
            <a:ext cx="7462440" cy="820440"/>
          </a:xfrm>
          <a:prstGeom prst="roundRect">
            <a:avLst>
              <a:gd name="adj" fmla="val 10347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3" name="CustomShape 11"/>
          <p:cNvSpPr/>
          <p:nvPr/>
        </p:nvSpPr>
        <p:spPr>
          <a:xfrm>
            <a:off x="100440" y="8082000"/>
            <a:ext cx="10741680" cy="586800"/>
          </a:xfrm>
          <a:prstGeom prst="roundRect">
            <a:avLst>
              <a:gd name="adj" fmla="val 10347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108720" rIns="108720" tIns="54360" bIns="54360" anchor="ctr">
            <a:noAutofit/>
          </a:bodyPr>
          <a:p>
            <a:pPr>
              <a:lnSpc>
                <a:spcPct val="100000"/>
              </a:lnSpc>
            </a:pPr>
            <a:r>
              <a:rPr b="0" i="1" lang="ru-RU" sz="1200" spc="-1" strike="noStrike">
                <a:solidFill>
                  <a:srgbClr val="000000"/>
                </a:solidFill>
                <a:latin typeface="Arial"/>
              </a:rPr>
              <a:t>* Подразделения Банка России или кредитной организации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184" name="CustomShape 12"/>
          <p:cNvSpPr/>
          <p:nvPr/>
        </p:nvSpPr>
        <p:spPr>
          <a:xfrm>
            <a:off x="2378160" y="995400"/>
            <a:ext cx="7728480" cy="984600"/>
          </a:xfrm>
          <a:prstGeom prst="roundRect">
            <a:avLst>
              <a:gd name="adj" fmla="val 10347"/>
            </a:avLst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Схема проведения операций</a:t>
            </a:r>
            <a:br/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по внесению наличных денежных средств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85" name="CustomShape 13"/>
          <p:cNvSpPr/>
          <p:nvPr/>
        </p:nvSpPr>
        <p:spPr>
          <a:xfrm>
            <a:off x="1811160" y="3010320"/>
            <a:ext cx="2250720" cy="872280"/>
          </a:xfrm>
          <a:prstGeom prst="rect">
            <a:avLst/>
          </a:prstGeom>
          <a:noFill/>
          <a:ln>
            <a:solidFill>
              <a:srgbClr val="7030a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f497d"/>
                </a:solidFill>
                <a:latin typeface="Arial"/>
              </a:rPr>
              <a:t>Клиент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86" name="TextShape 14"/>
          <p:cNvSpPr txBox="1"/>
          <p:nvPr/>
        </p:nvSpPr>
        <p:spPr>
          <a:xfrm>
            <a:off x="9168480" y="8408880"/>
            <a:ext cx="284400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7DC9661E-97E6-41E6-B5AE-EA35C09E531D}" type="slidenum">
              <a:rPr b="0" lang="ru-RU" sz="2400" spc="-1" strike="noStrike">
                <a:solidFill>
                  <a:srgbClr val="8b8b8b"/>
                </a:solidFill>
                <a:latin typeface="Times New Roman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sp>
        <p:nvSpPr>
          <p:cNvPr id="187" name="CustomShape 15"/>
          <p:cNvSpPr/>
          <p:nvPr/>
        </p:nvSpPr>
        <p:spPr>
          <a:xfrm>
            <a:off x="4092120" y="3446640"/>
            <a:ext cx="5546880" cy="1719360"/>
          </a:xfrm>
          <a:prstGeom prst="bentConnector2">
            <a:avLst/>
          </a:prstGeom>
          <a:noFill/>
          <a:ln w="19080">
            <a:solidFill>
              <a:srgbClr val="7030a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8" name="CustomShape 16"/>
          <p:cNvSpPr/>
          <p:nvPr/>
        </p:nvSpPr>
        <p:spPr>
          <a:xfrm>
            <a:off x="6138360" y="3518640"/>
            <a:ext cx="3024000" cy="61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1.</a:t>
            </a:r>
            <a:r>
              <a:rPr b="1" lang="ru-RU" sz="13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Внесение денежных средств (в случае внесения в кассу банка -оформление объявления на взнос наличных)</a:t>
            </a:r>
            <a:endParaRPr b="0" lang="ru-RU" sz="1000" spc="-1" strike="noStrike">
              <a:latin typeface="Arial"/>
            </a:endParaRPr>
          </a:p>
        </p:txBody>
      </p:sp>
      <p:pic>
        <p:nvPicPr>
          <p:cNvPr id="189" name="Рисунок 19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510280" cy="997920"/>
          </a:xfrm>
          <a:prstGeom prst="rect">
            <a:avLst/>
          </a:prstGeom>
          <a:ln>
            <a:noFill/>
          </a:ln>
        </p:spPr>
      </p:pic>
      <p:sp>
        <p:nvSpPr>
          <p:cNvPr id="190" name="CustomShape 17"/>
          <p:cNvSpPr/>
          <p:nvPr/>
        </p:nvSpPr>
        <p:spPr>
          <a:xfrm>
            <a:off x="325800" y="3970080"/>
            <a:ext cx="2590560" cy="61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2. Расшифровка сумм неиспользованных средств </a:t>
            </a:r>
            <a:endParaRPr b="0" lang="ru-RU" sz="1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(внесенных через банкомат или АПУ</a:t>
            </a:r>
            <a:r>
              <a:rPr b="1" lang="ru-RU" sz="13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ru-RU" sz="1300" spc="-1" strike="noStrike">
              <a:latin typeface="Arial"/>
            </a:endParaRPr>
          </a:p>
        </p:txBody>
      </p:sp>
      <p:sp>
        <p:nvSpPr>
          <p:cNvPr id="191" name="CustomShape 18"/>
          <p:cNvSpPr/>
          <p:nvPr/>
        </p:nvSpPr>
        <p:spPr>
          <a:xfrm>
            <a:off x="2693880" y="3929760"/>
            <a:ext cx="360" cy="1170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ustomShape 1"/>
          <p:cNvSpPr/>
          <p:nvPr/>
        </p:nvSpPr>
        <p:spPr>
          <a:xfrm>
            <a:off x="8464680" y="5166360"/>
            <a:ext cx="2289600" cy="1354320"/>
          </a:xfrm>
          <a:prstGeom prst="roundRect">
            <a:avLst>
              <a:gd name="adj" fmla="val 10000"/>
            </a:avLst>
          </a:prstGeom>
          <a:noFill/>
          <a:ln>
            <a:solidFill>
              <a:srgbClr val="0070c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90000"/>
              </a:lnSpc>
              <a:spcAft>
                <a:spcPts val="700"/>
              </a:spcAft>
            </a:pPr>
            <a:r>
              <a:rPr b="1" lang="ru-RU" sz="2000" spc="-1" strike="noStrike">
                <a:solidFill>
                  <a:srgbClr val="002060"/>
                </a:solidFill>
                <a:latin typeface="Arial"/>
              </a:rPr>
              <a:t>БАНК*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93" name="CustomShape 2"/>
          <p:cNvSpPr/>
          <p:nvPr/>
        </p:nvSpPr>
        <p:spPr>
          <a:xfrm>
            <a:off x="1772640" y="5118120"/>
            <a:ext cx="2287440" cy="1620720"/>
          </a:xfrm>
          <a:prstGeom prst="roundRect">
            <a:avLst>
              <a:gd name="adj" fmla="val 10000"/>
            </a:avLst>
          </a:prstGeom>
          <a:noFill/>
          <a:ln w="936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194" name="CustomShape 3"/>
          <p:cNvSpPr/>
          <p:nvPr/>
        </p:nvSpPr>
        <p:spPr>
          <a:xfrm>
            <a:off x="4037040" y="6143400"/>
            <a:ext cx="44100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95" name="CustomShape 4"/>
          <p:cNvSpPr/>
          <p:nvPr/>
        </p:nvSpPr>
        <p:spPr>
          <a:xfrm>
            <a:off x="3683880" y="4154760"/>
            <a:ext cx="224316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4. Уведомление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196" name="CustomShape 5"/>
          <p:cNvSpPr/>
          <p:nvPr/>
        </p:nvSpPr>
        <p:spPr>
          <a:xfrm flipH="1">
            <a:off x="4045680" y="5886000"/>
            <a:ext cx="44013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7" name="CustomShape 6"/>
          <p:cNvSpPr/>
          <p:nvPr/>
        </p:nvSpPr>
        <p:spPr>
          <a:xfrm>
            <a:off x="1794600" y="5350320"/>
            <a:ext cx="2250720" cy="95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 algn="ctr">
              <a:lnSpc>
                <a:spcPct val="90000"/>
              </a:lnSpc>
              <a:spcAft>
                <a:spcPts val="700"/>
              </a:spcAft>
            </a:pPr>
            <a:r>
              <a:rPr b="1" lang="ru-RU" sz="2000" spc="-1" strike="noStrike">
                <a:solidFill>
                  <a:srgbClr val="1f497d"/>
                </a:solidFill>
                <a:latin typeface="Arial"/>
              </a:rPr>
              <a:t>ТОФК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л/с, открытые 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клиентам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98" name="CustomShape 7"/>
          <p:cNvSpPr/>
          <p:nvPr/>
        </p:nvSpPr>
        <p:spPr>
          <a:xfrm flipV="1">
            <a:off x="3701160" y="3939840"/>
            <a:ext cx="360" cy="1148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99" name="CustomShape 8"/>
          <p:cNvSpPr/>
          <p:nvPr/>
        </p:nvSpPr>
        <p:spPr>
          <a:xfrm>
            <a:off x="4273560" y="6186960"/>
            <a:ext cx="301356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2. Заявка на сдачу /получение наличных денег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200" name="CustomShape 9"/>
          <p:cNvSpPr/>
          <p:nvPr/>
        </p:nvSpPr>
        <p:spPr>
          <a:xfrm>
            <a:off x="4306320" y="5045760"/>
            <a:ext cx="3985560" cy="41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3. Предоставление информации банка о принятии Заявки на сдачу /получение наличных денег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201" name="CustomShape 10"/>
          <p:cNvSpPr/>
          <p:nvPr/>
        </p:nvSpPr>
        <p:spPr>
          <a:xfrm>
            <a:off x="3617640" y="3372480"/>
            <a:ext cx="7462440" cy="820440"/>
          </a:xfrm>
          <a:prstGeom prst="roundRect">
            <a:avLst>
              <a:gd name="adj" fmla="val 10347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CustomShape 11"/>
          <p:cNvSpPr/>
          <p:nvPr/>
        </p:nvSpPr>
        <p:spPr>
          <a:xfrm>
            <a:off x="100440" y="8158320"/>
            <a:ext cx="10741680" cy="586800"/>
          </a:xfrm>
          <a:prstGeom prst="roundRect">
            <a:avLst>
              <a:gd name="adj" fmla="val 10347"/>
            </a:avLst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108720" rIns="108720" tIns="54360" bIns="54360" anchor="ctr">
            <a:noAutofit/>
          </a:bodyPr>
          <a:p>
            <a:pPr>
              <a:lnSpc>
                <a:spcPct val="100000"/>
              </a:lnSpc>
            </a:pPr>
            <a:r>
              <a:rPr b="0" i="1" lang="ru-RU" sz="1200" spc="-1" strike="noStrike">
                <a:solidFill>
                  <a:srgbClr val="000000"/>
                </a:solidFill>
                <a:latin typeface="Arial"/>
              </a:rPr>
              <a:t>* Подразделения Банка России или кредитной организации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203" name="CustomShape 12"/>
          <p:cNvSpPr/>
          <p:nvPr/>
        </p:nvSpPr>
        <p:spPr>
          <a:xfrm>
            <a:off x="2378160" y="995400"/>
            <a:ext cx="7728480" cy="1374120"/>
          </a:xfrm>
          <a:prstGeom prst="roundRect">
            <a:avLst>
              <a:gd name="adj" fmla="val 10347"/>
            </a:avLst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Схема проведения операций</a:t>
            </a:r>
            <a:br/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по внесению наличных денежных средств по электронному объявлению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04" name="CustomShape 13"/>
          <p:cNvSpPr/>
          <p:nvPr/>
        </p:nvSpPr>
        <p:spPr>
          <a:xfrm>
            <a:off x="1811160" y="3010320"/>
            <a:ext cx="2250720" cy="872280"/>
          </a:xfrm>
          <a:prstGeom prst="rect">
            <a:avLst/>
          </a:prstGeom>
          <a:noFill/>
          <a:ln>
            <a:solidFill>
              <a:srgbClr val="7030a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f497d"/>
                </a:solidFill>
                <a:latin typeface="Arial"/>
              </a:rPr>
              <a:t>Клиент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05" name="TextShape 14"/>
          <p:cNvSpPr txBox="1"/>
          <p:nvPr/>
        </p:nvSpPr>
        <p:spPr>
          <a:xfrm>
            <a:off x="9168480" y="8408880"/>
            <a:ext cx="284400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395555EF-D28E-48E7-BB1A-047903E92EA5}" type="slidenum">
              <a:rPr b="0" lang="ru-RU" sz="2400" spc="-1" strike="noStrike">
                <a:solidFill>
                  <a:srgbClr val="8b8b8b"/>
                </a:solidFill>
                <a:latin typeface="Times New Roman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sp>
        <p:nvSpPr>
          <p:cNvPr id="206" name="CustomShape 15"/>
          <p:cNvSpPr/>
          <p:nvPr/>
        </p:nvSpPr>
        <p:spPr>
          <a:xfrm>
            <a:off x="4092120" y="3446640"/>
            <a:ext cx="5546880" cy="1719360"/>
          </a:xfrm>
          <a:prstGeom prst="bentConnector2">
            <a:avLst/>
          </a:prstGeom>
          <a:noFill/>
          <a:ln w="19080">
            <a:solidFill>
              <a:srgbClr val="7030a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7" name="CustomShape 16"/>
          <p:cNvSpPr/>
          <p:nvPr/>
        </p:nvSpPr>
        <p:spPr>
          <a:xfrm>
            <a:off x="6137640" y="3500280"/>
            <a:ext cx="353088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5. Внесение денежных средств по паспорту</a:t>
            </a:r>
            <a:endParaRPr b="0" lang="ru-RU" sz="1000" spc="-1" strike="noStrike">
              <a:latin typeface="Arial"/>
            </a:endParaRPr>
          </a:p>
        </p:txBody>
      </p:sp>
      <p:pic>
        <p:nvPicPr>
          <p:cNvPr id="208" name="Рисунок 19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510280" cy="997920"/>
          </a:xfrm>
          <a:prstGeom prst="rect">
            <a:avLst/>
          </a:prstGeom>
          <a:ln>
            <a:noFill/>
          </a:ln>
        </p:spPr>
      </p:pic>
      <p:sp>
        <p:nvSpPr>
          <p:cNvPr id="209" name="CustomShape 17"/>
          <p:cNvSpPr/>
          <p:nvPr/>
        </p:nvSpPr>
        <p:spPr>
          <a:xfrm>
            <a:off x="2397600" y="3970440"/>
            <a:ext cx="360" cy="1170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b050"/>
            </a:solidFill>
            <a:round/>
            <a:tailEnd len="med" type="triangle" w="med"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210" name="CustomShape 18"/>
          <p:cNvSpPr/>
          <p:nvPr/>
        </p:nvSpPr>
        <p:spPr>
          <a:xfrm>
            <a:off x="71280" y="4223160"/>
            <a:ext cx="270504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1. Электронное объявление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211" name="CustomShape 19"/>
          <p:cNvSpPr/>
          <p:nvPr/>
        </p:nvSpPr>
        <p:spPr>
          <a:xfrm>
            <a:off x="4258440" y="6535440"/>
            <a:ext cx="4437360" cy="41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6. Формирование и направление платежного документа на перечисление средств со Счета на ЕКС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212" name="CustomShape 20"/>
          <p:cNvSpPr/>
          <p:nvPr/>
        </p:nvSpPr>
        <p:spPr>
          <a:xfrm>
            <a:off x="4289760" y="5509440"/>
            <a:ext cx="398556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7. Предоставление выписки банка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213" name="CustomShape 21"/>
          <p:cNvSpPr/>
          <p:nvPr/>
        </p:nvSpPr>
        <p:spPr>
          <a:xfrm>
            <a:off x="3701160" y="4506480"/>
            <a:ext cx="2243160" cy="26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8720" rIns="108720" tIns="54360" bIns="54360">
            <a:spAutoFit/>
          </a:bodyPr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latin typeface="Arial"/>
              </a:rPr>
              <a:t>8. Отражение операций</a:t>
            </a:r>
            <a:endParaRPr b="0" lang="ru-RU" sz="1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9359280" y="8240760"/>
            <a:ext cx="1439640" cy="721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5" name="Line 2"/>
          <p:cNvSpPr/>
          <p:nvPr/>
        </p:nvSpPr>
        <p:spPr>
          <a:xfrm>
            <a:off x="5326920" y="2137680"/>
            <a:ext cx="0" cy="3370680"/>
          </a:xfrm>
          <a:prstGeom prst="line">
            <a:avLst/>
          </a:prstGeom>
          <a:ln w="19080">
            <a:solidFill>
              <a:srgbClr val="b0c6e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6" name="CustomShape 3"/>
          <p:cNvSpPr/>
          <p:nvPr/>
        </p:nvSpPr>
        <p:spPr>
          <a:xfrm>
            <a:off x="5485320" y="2147400"/>
            <a:ext cx="3355200" cy="50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595959"/>
                </a:solidFill>
                <a:latin typeface="Arial"/>
                <a:ea typeface="Segoe UI"/>
              </a:rPr>
              <a:t>на 01.01.2015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17" name="Line 4"/>
          <p:cNvSpPr/>
          <p:nvPr/>
        </p:nvSpPr>
        <p:spPr>
          <a:xfrm>
            <a:off x="8804880" y="2147400"/>
            <a:ext cx="12600" cy="3360960"/>
          </a:xfrm>
          <a:prstGeom prst="line">
            <a:avLst/>
          </a:prstGeom>
          <a:ln w="19080">
            <a:solidFill>
              <a:srgbClr val="b0c6e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8" name="CustomShape 5"/>
          <p:cNvSpPr/>
          <p:nvPr/>
        </p:nvSpPr>
        <p:spPr>
          <a:xfrm>
            <a:off x="328320" y="3441240"/>
            <a:ext cx="4981680" cy="500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1" lang="ru-RU" sz="1600" spc="-1" strike="noStrike">
                <a:solidFill>
                  <a:srgbClr val="1f497d"/>
                </a:solidFill>
                <a:latin typeface="Arial"/>
              </a:rPr>
              <a:t>Количество счетов 40116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19" name="Line 6"/>
          <p:cNvSpPr/>
          <p:nvPr/>
        </p:nvSpPr>
        <p:spPr>
          <a:xfrm flipH="1">
            <a:off x="402840" y="4122360"/>
            <a:ext cx="11520000" cy="0"/>
          </a:xfrm>
          <a:prstGeom prst="line">
            <a:avLst/>
          </a:prstGeom>
          <a:ln w="19080">
            <a:solidFill>
              <a:srgbClr val="b0c6e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0" name="CustomShape 7"/>
          <p:cNvSpPr/>
          <p:nvPr/>
        </p:nvSpPr>
        <p:spPr>
          <a:xfrm>
            <a:off x="5485320" y="3441240"/>
            <a:ext cx="345564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57 463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21" name="CustomShape 8"/>
          <p:cNvSpPr/>
          <p:nvPr/>
        </p:nvSpPr>
        <p:spPr>
          <a:xfrm>
            <a:off x="8841240" y="2147400"/>
            <a:ext cx="2981160" cy="50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на 01.01.2020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22" name="Line 9"/>
          <p:cNvSpPr/>
          <p:nvPr/>
        </p:nvSpPr>
        <p:spPr>
          <a:xfrm flipH="1">
            <a:off x="431280" y="4919760"/>
            <a:ext cx="11519640" cy="0"/>
          </a:xfrm>
          <a:prstGeom prst="line">
            <a:avLst/>
          </a:prstGeom>
          <a:ln w="19080">
            <a:solidFill>
              <a:srgbClr val="b0c6e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Line 10"/>
          <p:cNvSpPr/>
          <p:nvPr/>
        </p:nvSpPr>
        <p:spPr>
          <a:xfrm flipH="1">
            <a:off x="431280" y="5508360"/>
            <a:ext cx="11519640" cy="0"/>
          </a:xfrm>
          <a:prstGeom prst="line">
            <a:avLst/>
          </a:prstGeom>
          <a:ln w="19080">
            <a:solidFill>
              <a:srgbClr val="b0c6e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4" name="CustomShape 11"/>
          <p:cNvSpPr/>
          <p:nvPr/>
        </p:nvSpPr>
        <p:spPr>
          <a:xfrm>
            <a:off x="914040" y="4271760"/>
            <a:ext cx="804240" cy="500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1" lang="ru-RU" sz="1600" spc="-1" strike="noStrike">
                <a:solidFill>
                  <a:srgbClr val="1f497d"/>
                </a:solidFill>
                <a:latin typeface="Arial"/>
              </a:rPr>
              <a:t>Чеки</a:t>
            </a:r>
            <a:r>
              <a:rPr b="1" lang="ru-RU" sz="1600" spc="-1" strike="noStrike">
                <a:solidFill>
                  <a:srgbClr val="1f497d"/>
                </a:solidFill>
                <a:latin typeface="Times New Roman"/>
              </a:rPr>
              <a:t> 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25" name="CustomShape 12"/>
          <p:cNvSpPr/>
          <p:nvPr/>
        </p:nvSpPr>
        <p:spPr>
          <a:xfrm>
            <a:off x="5470200" y="4235400"/>
            <a:ext cx="337068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37 048 (64%)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26" name="CustomShape 13"/>
          <p:cNvSpPr/>
          <p:nvPr/>
        </p:nvSpPr>
        <p:spPr>
          <a:xfrm>
            <a:off x="5443200" y="4883760"/>
            <a:ext cx="3373920" cy="865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20 415 (35%)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endParaRPr b="0" lang="ru-RU" sz="1600" spc="-1" strike="noStrike">
              <a:latin typeface="Arial"/>
            </a:endParaRPr>
          </a:p>
        </p:txBody>
      </p:sp>
      <p:sp>
        <p:nvSpPr>
          <p:cNvPr id="227" name="CustomShape 14"/>
          <p:cNvSpPr/>
          <p:nvPr/>
        </p:nvSpPr>
        <p:spPr>
          <a:xfrm>
            <a:off x="918360" y="4914000"/>
            <a:ext cx="955440" cy="37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135720" rIns="135720" tIns="67680" bIns="67680">
            <a:spAutoFit/>
          </a:bodyPr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1f497d"/>
                </a:solidFill>
                <a:latin typeface="Arial"/>
              </a:rPr>
              <a:t>Карты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28" name="CustomShape 15"/>
          <p:cNvSpPr/>
          <p:nvPr/>
        </p:nvSpPr>
        <p:spPr>
          <a:xfrm>
            <a:off x="8817840" y="3441240"/>
            <a:ext cx="122472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55 558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29" name="CustomShape 16"/>
          <p:cNvSpPr/>
          <p:nvPr/>
        </p:nvSpPr>
        <p:spPr>
          <a:xfrm>
            <a:off x="8841240" y="4236120"/>
            <a:ext cx="93456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22 391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30" name="CustomShape 17"/>
          <p:cNvSpPr/>
          <p:nvPr/>
        </p:nvSpPr>
        <p:spPr>
          <a:xfrm>
            <a:off x="8805240" y="4852440"/>
            <a:ext cx="97056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33 167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31" name="CustomShape 18"/>
          <p:cNvSpPr/>
          <p:nvPr/>
        </p:nvSpPr>
        <p:spPr>
          <a:xfrm>
            <a:off x="3580560" y="385920"/>
            <a:ext cx="7728480" cy="595080"/>
          </a:xfrm>
          <a:prstGeom prst="roundRect">
            <a:avLst>
              <a:gd name="adj" fmla="val 10347"/>
            </a:avLst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Информация о количестве счетов 40116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32" name="CustomShape 19"/>
          <p:cNvSpPr/>
          <p:nvPr/>
        </p:nvSpPr>
        <p:spPr>
          <a:xfrm>
            <a:off x="9836640" y="3540600"/>
            <a:ext cx="205560" cy="30744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33" name="CustomShape 20"/>
          <p:cNvSpPr/>
          <p:nvPr/>
        </p:nvSpPr>
        <p:spPr>
          <a:xfrm>
            <a:off x="9836640" y="4998240"/>
            <a:ext cx="241920" cy="30456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34" name="TextShape 21"/>
          <p:cNvSpPr txBox="1"/>
          <p:nvPr/>
        </p:nvSpPr>
        <p:spPr>
          <a:xfrm>
            <a:off x="9168480" y="8408880"/>
            <a:ext cx="284400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D192F3B5-06F5-4554-88C3-FD32A7585851}" type="slidenum">
              <a:rPr b="0" lang="ru-RU" sz="2400" spc="-1" strike="noStrike">
                <a:solidFill>
                  <a:srgbClr val="8b8b8b"/>
                </a:solidFill>
                <a:latin typeface="Times New Roman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pic>
        <p:nvPicPr>
          <p:cNvPr id="235" name="Рисунок 56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510280" cy="997920"/>
          </a:xfrm>
          <a:prstGeom prst="rect">
            <a:avLst/>
          </a:prstGeom>
          <a:ln>
            <a:noFill/>
          </a:ln>
        </p:spPr>
      </p:pic>
      <p:sp>
        <p:nvSpPr>
          <p:cNvPr id="236" name="CustomShape 22"/>
          <p:cNvSpPr/>
          <p:nvPr/>
        </p:nvSpPr>
        <p:spPr>
          <a:xfrm>
            <a:off x="10204920" y="3441240"/>
            <a:ext cx="122472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(-3.3%)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37" name="CustomShape 23"/>
          <p:cNvSpPr/>
          <p:nvPr/>
        </p:nvSpPr>
        <p:spPr>
          <a:xfrm>
            <a:off x="10204920" y="4236120"/>
            <a:ext cx="1224720" cy="500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(40%)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38" name="CustomShape 24"/>
          <p:cNvSpPr/>
          <p:nvPr/>
        </p:nvSpPr>
        <p:spPr>
          <a:xfrm>
            <a:off x="10204920" y="4874760"/>
            <a:ext cx="122472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35720" rIns="135720" tIns="67680" bIns="67680">
            <a:spAutoFit/>
          </a:bodyPr>
          <a:p>
            <a:pPr>
              <a:lnSpc>
                <a:spcPct val="15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(60%)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239" name="CustomShape 25"/>
          <p:cNvSpPr/>
          <p:nvPr/>
        </p:nvSpPr>
        <p:spPr>
          <a:xfrm>
            <a:off x="9834840" y="4354200"/>
            <a:ext cx="205560" cy="30744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4000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extShape 1"/>
          <p:cNvSpPr txBox="1"/>
          <p:nvPr/>
        </p:nvSpPr>
        <p:spPr>
          <a:xfrm>
            <a:off x="9178920" y="8402040"/>
            <a:ext cx="284400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r>
              <a:rPr b="0" lang="ru-RU" sz="2400" spc="-1" strike="noStrike">
                <a:solidFill>
                  <a:srgbClr val="8b8b8b"/>
                </a:solidFill>
                <a:latin typeface="Times New Roman"/>
              </a:rPr>
              <a:t>8</a:t>
            </a:r>
            <a:endParaRPr b="0" lang="ru-RU" sz="2400" spc="-1" strike="noStrike">
              <a:latin typeface="Times New Roman"/>
            </a:endParaRPr>
          </a:p>
        </p:txBody>
      </p:sp>
      <p:pic>
        <p:nvPicPr>
          <p:cNvPr id="241" name="Рисунок 18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446560" cy="997920"/>
          </a:xfrm>
          <a:prstGeom prst="rect">
            <a:avLst/>
          </a:prstGeom>
          <a:ln>
            <a:noFill/>
          </a:ln>
        </p:spPr>
      </p:pic>
      <p:graphicFrame>
        <p:nvGraphicFramePr>
          <p:cNvPr id="242" name="Диаграмма 1"/>
          <p:cNvGraphicFramePr/>
          <p:nvPr/>
        </p:nvGraphicFramePr>
        <p:xfrm>
          <a:off x="570600" y="1681200"/>
          <a:ext cx="10972440" cy="7009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3" name="CustomShape 2"/>
          <p:cNvSpPr/>
          <p:nvPr/>
        </p:nvSpPr>
        <p:spPr>
          <a:xfrm>
            <a:off x="4571280" y="209520"/>
            <a:ext cx="7728480" cy="595080"/>
          </a:xfrm>
          <a:prstGeom prst="roundRect">
            <a:avLst>
              <a:gd name="adj" fmla="val 10347"/>
            </a:avLst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Объем перечислений на счета 40116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44" name="CustomShape 3"/>
          <p:cNvSpPr/>
          <p:nvPr/>
        </p:nvSpPr>
        <p:spPr>
          <a:xfrm>
            <a:off x="1751760" y="1224000"/>
            <a:ext cx="9524520" cy="436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1f497d"/>
                </a:solidFill>
                <a:latin typeface="Arial"/>
              </a:rPr>
              <a:t>Динамика получения наличных денежных средств через счета № 40116 (тыс. руб.)  </a:t>
            </a: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9178920" y="8402040"/>
            <a:ext cx="2844000" cy="5220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r>
              <a:rPr b="0" lang="ru-RU" sz="2400" spc="-1" strike="noStrike">
                <a:solidFill>
                  <a:srgbClr val="8b8b8b"/>
                </a:solidFill>
                <a:latin typeface="Times New Roman"/>
              </a:rPr>
              <a:t>9</a:t>
            </a:r>
            <a:endParaRPr b="0" lang="ru-RU" sz="2400" spc="-1" strike="noStrike">
              <a:latin typeface="Times New Roman"/>
            </a:endParaRPr>
          </a:p>
        </p:txBody>
      </p:sp>
      <p:pic>
        <p:nvPicPr>
          <p:cNvPr id="246" name="Рисунок 18" descr=""/>
          <p:cNvPicPr/>
          <p:nvPr/>
        </p:nvPicPr>
        <p:blipFill>
          <a:blip r:embed="rId1"/>
          <a:stretch/>
        </p:blipFill>
        <p:spPr>
          <a:xfrm>
            <a:off x="295200" y="120240"/>
            <a:ext cx="2446560" cy="997920"/>
          </a:xfrm>
          <a:prstGeom prst="rect">
            <a:avLst/>
          </a:prstGeom>
          <a:ln>
            <a:noFill/>
          </a:ln>
        </p:spPr>
      </p:pic>
      <p:sp>
        <p:nvSpPr>
          <p:cNvPr id="247" name="CustomShape 2"/>
          <p:cNvSpPr/>
          <p:nvPr/>
        </p:nvSpPr>
        <p:spPr>
          <a:xfrm>
            <a:off x="3598200" y="-70200"/>
            <a:ext cx="8465760" cy="1410120"/>
          </a:xfrm>
          <a:prstGeom prst="roundRect">
            <a:avLst>
              <a:gd name="adj" fmla="val 14492"/>
            </a:avLst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93320" rIns="193320" tIns="96480" bIns="96480">
            <a:spAutoFit/>
          </a:bodyPr>
          <a:p>
            <a:pPr algn="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Минимизация наличных денежных средств казенными учреждениями на  базе </a:t>
            </a:r>
            <a:endParaRPr b="0" lang="ru-RU" sz="24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ru-RU" sz="2400" spc="-1" strike="noStrike">
                <a:solidFill>
                  <a:srgbClr val="11437f"/>
                </a:solidFill>
                <a:latin typeface="Arial"/>
              </a:rPr>
              <a:t>УФК по Ульяновской области</a:t>
            </a:r>
            <a:endParaRPr b="0" lang="ru-RU" sz="2400" spc="-1" strike="noStrike">
              <a:latin typeface="Arial"/>
            </a:endParaRPr>
          </a:p>
        </p:txBody>
      </p:sp>
      <p:graphicFrame>
        <p:nvGraphicFramePr>
          <p:cNvPr id="248" name="Диаграмма 5"/>
          <p:cNvGraphicFramePr/>
          <p:nvPr/>
        </p:nvGraphicFramePr>
        <p:xfrm>
          <a:off x="295200" y="1681200"/>
          <a:ext cx="11361960" cy="6248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9" name="CustomShape 3"/>
          <p:cNvSpPr/>
          <p:nvPr/>
        </p:nvSpPr>
        <p:spPr>
          <a:xfrm>
            <a:off x="960480" y="8082000"/>
            <a:ext cx="10515240" cy="578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1f497d"/>
                </a:solidFill>
                <a:latin typeface="Arial"/>
              </a:rPr>
              <a:t>С IV квартала 2018 года по настоящее время получение наличных денежных средств федеральными казенными учреждениями находится на отметке 0.</a:t>
            </a: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3581</TotalTime>
  <Application>LibreOffice/6.3.3.2$Windows_X86_64 LibreOffice_project/a64200df03143b798afd1ec74a12ab50359878ed</Application>
  <Words>1008</Words>
  <Paragraphs>168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2019-07-31T16:47:50Z</dcterms:created>
  <dc:creator>Елизавета Арбатова</dc:creator>
  <dc:description/>
  <dc:language>ru-RU</dc:language>
  <cp:lastModifiedBy>Кондратенко Антонина Павловна</cp:lastModifiedBy>
  <cp:lastPrinted>2020-07-03T13:42:26Z</cp:lastPrinted>
  <dcterms:modified xsi:type="dcterms:W3CDTF">2020-07-07T07:12:13Z</dcterms:modified>
  <cp:revision>235</cp:revision>
  <dc:subject/>
  <dc:title>евоывлд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reated">
    <vt:filetime>2019-03-19T00:00:00Z</vt:filetime>
  </property>
  <property fmtid="{D5CDD505-2E9C-101B-9397-08002B2CF9AE}" pid="4" name="Creator">
    <vt:lpwstr>Adobe Illustrator CC 22.1 (Windows)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astSaved">
    <vt:filetime>2019-07-31T00:00:00Z</vt:filetime>
  </property>
  <property fmtid="{D5CDD505-2E9C-101B-9397-08002B2CF9AE}" pid="8" name="LinksUpToDate">
    <vt:bool>0</vt:bool>
  </property>
  <property fmtid="{D5CDD505-2E9C-101B-9397-08002B2CF9AE}" pid="9" name="MMClips">
    <vt:i4>0</vt:i4>
  </property>
  <property fmtid="{D5CDD505-2E9C-101B-9397-08002B2CF9AE}" pid="10" name="Notes">
    <vt:i4>2</vt:i4>
  </property>
  <property fmtid="{D5CDD505-2E9C-101B-9397-08002B2CF9AE}" pid="11" name="PresentationFormat">
    <vt:lpwstr>Произвольный</vt:lpwstr>
  </property>
  <property fmtid="{D5CDD505-2E9C-101B-9397-08002B2CF9AE}" pid="12" name="ScaleCrop">
    <vt:bool>0</vt:bool>
  </property>
  <property fmtid="{D5CDD505-2E9C-101B-9397-08002B2CF9AE}" pid="13" name="ShareDoc">
    <vt:bool>0</vt:bool>
  </property>
  <property fmtid="{D5CDD505-2E9C-101B-9397-08002B2CF9AE}" pid="14" name="Slides">
    <vt:i4>11</vt:i4>
  </property>
</Properties>
</file>